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06" r:id="rId1"/>
  </p:sldMasterIdLst>
  <p:notesMasterIdLst>
    <p:notesMasterId r:id="rId10"/>
  </p:notesMasterIdLst>
  <p:handoutMasterIdLst>
    <p:handoutMasterId r:id="rId11"/>
  </p:handoutMasterIdLst>
  <p:sldIdLst>
    <p:sldId id="546" r:id="rId2"/>
    <p:sldId id="576" r:id="rId3"/>
    <p:sldId id="577" r:id="rId4"/>
    <p:sldId id="572" r:id="rId5"/>
    <p:sldId id="579" r:id="rId6"/>
    <p:sldId id="550" r:id="rId7"/>
    <p:sldId id="573" r:id="rId8"/>
    <p:sldId id="574" r:id="rId9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orient="horz" pos="3657">
          <p15:clr>
            <a:srgbClr val="A4A3A4"/>
          </p15:clr>
        </p15:guide>
        <p15:guide id="3" pos="1799">
          <p15:clr>
            <a:srgbClr val="A4A3A4"/>
          </p15:clr>
        </p15:guide>
        <p15:guide id="4" pos="69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CC"/>
    <a:srgbClr val="FF9999"/>
    <a:srgbClr val="C79478"/>
    <a:srgbClr val="262626"/>
    <a:srgbClr val="6B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15" autoAdjust="0"/>
    <p:restoredTop sz="94273" autoAdjust="0"/>
  </p:normalViewPr>
  <p:slideViewPr>
    <p:cSldViewPr snapToGrid="0">
      <p:cViewPr varScale="1">
        <p:scale>
          <a:sx n="115" d="100"/>
          <a:sy n="115" d="100"/>
        </p:scale>
        <p:origin x="300" y="108"/>
      </p:cViewPr>
      <p:guideLst>
        <p:guide orient="horz" pos="890"/>
        <p:guide orient="horz" pos="3657"/>
        <p:guide pos="1799"/>
        <p:guide pos="69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6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223FD66F-4869-4CD5-9872-35BF738E31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AB87CB16-1036-4453-9FC2-E127BF0303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3852" y="1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B273AD-CF40-461D-8260-E403C6694E02}" type="datetimeFigureOut">
              <a:rPr lang="uk-UA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B7F8D3A-35D7-44C2-B433-6567AF8A59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7844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F29B66D-324E-4882-9AEB-C6498DFC5E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3852" y="9447844"/>
            <a:ext cx="2972547" cy="499431"/>
          </a:xfrm>
          <a:prstGeom prst="rect">
            <a:avLst/>
          </a:prstGeom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2D542C18-363C-4BD0-99FE-47288058846E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597716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DED4C713-F68B-4549-9214-B2CCB25ACC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0CC66FA1-0F5B-4848-8ED0-807F9B87537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3852" y="1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D39415-5D9D-48D5-8507-E6BD36F8D697}" type="datetimeFigureOut">
              <a:rPr lang="uk-UA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4" name="Місце для зображення 3">
            <a:extLst>
              <a:ext uri="{FF2B5EF4-FFF2-40B4-BE49-F238E27FC236}">
                <a16:creationId xmlns:a16="http://schemas.microsoft.com/office/drawing/2014/main" id="{04A802A0-E484-4E5F-BD3C-79C48167D3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42913" y="1241425"/>
            <a:ext cx="5972175" cy="335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pPr lvl="0"/>
            <a:endParaRPr lang="uk-UA" noProof="0"/>
          </a:p>
        </p:txBody>
      </p:sp>
      <p:sp>
        <p:nvSpPr>
          <p:cNvPr id="5" name="Місце для нотаток 4">
            <a:extLst>
              <a:ext uri="{FF2B5EF4-FFF2-40B4-BE49-F238E27FC236}">
                <a16:creationId xmlns:a16="http://schemas.microsoft.com/office/drawing/2014/main" id="{872DF9BB-2AF3-4813-A06B-0E0DAB874D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480" y="4785954"/>
            <a:ext cx="5487041" cy="3917514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uk-UA" noProof="0"/>
              <a:t>Редагувати стиль зразка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П’ятий рівень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64C8CAB-AA71-449D-AE48-0425D13826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7844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9F5F6AE-11A3-4BFD-83D5-3E2324EADF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3852" y="9447844"/>
            <a:ext cx="2972547" cy="499431"/>
          </a:xfrm>
          <a:prstGeom prst="rect">
            <a:avLst/>
          </a:prstGeom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A49CB142-080E-4A20-AAC2-B90605EDC682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540749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6/19/2026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Прямокутник 9">
            <a:extLst>
              <a:ext uri="{FF2B5EF4-FFF2-40B4-BE49-F238E27FC236}">
                <a16:creationId xmlns:a16="http://schemas.microsoft.com/office/drawing/2014/main" id="{09272840-880C-49AC-B048-469A529AB289}"/>
              </a:ext>
            </a:extLst>
          </p:cNvPr>
          <p:cNvSpPr/>
          <p:nvPr userDrawn="1"/>
        </p:nvSpPr>
        <p:spPr>
          <a:xfrm>
            <a:off x="8804275" y="5597525"/>
            <a:ext cx="2117725" cy="12604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2" t="2" b="28299"/>
          <a:stretch>
            <a:fillRect/>
          </a:stretch>
        </p:blipFill>
        <p:spPr bwMode="auto">
          <a:xfrm>
            <a:off x="8789988" y="0"/>
            <a:ext cx="2136775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кутник 7">
            <a:extLst>
              <a:ext uri="{FF2B5EF4-FFF2-40B4-BE49-F238E27FC236}">
                <a16:creationId xmlns:a16="http://schemas.microsoft.com/office/drawing/2014/main" id="{DC4C9300-3B51-452B-901E-628F97AEAD5C}"/>
              </a:ext>
            </a:extLst>
          </p:cNvPr>
          <p:cNvSpPr/>
          <p:nvPr userDrawn="1"/>
        </p:nvSpPr>
        <p:spPr>
          <a:xfrm>
            <a:off x="8966200" y="0"/>
            <a:ext cx="2119313" cy="4916488"/>
          </a:xfrm>
          <a:prstGeom prst="rect">
            <a:avLst/>
          </a:prstGeom>
          <a:solidFill>
            <a:srgbClr val="C79478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0" name="Прямокутник 8">
            <a:extLst>
              <a:ext uri="{FF2B5EF4-FFF2-40B4-BE49-F238E27FC236}">
                <a16:creationId xmlns:a16="http://schemas.microsoft.com/office/drawing/2014/main" id="{8A7E790F-91C1-440C-9B03-C6677141A52A}"/>
              </a:ext>
            </a:extLst>
          </p:cNvPr>
          <p:cNvSpPr/>
          <p:nvPr userDrawn="1"/>
        </p:nvSpPr>
        <p:spPr>
          <a:xfrm>
            <a:off x="8966200" y="5597525"/>
            <a:ext cx="2119313" cy="126047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917575"/>
            <a:ext cx="14001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079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17235272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40835653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7">
            <a:extLst>
              <a:ext uri="{FF2B5EF4-FFF2-40B4-BE49-F238E27FC236}">
                <a16:creationId xmlns:a16="http://schemas.microsoft.com/office/drawing/2014/main" id="{7475EE90-1B70-4B5F-AF81-3AE847121404}"/>
              </a:ext>
            </a:extLst>
          </p:cNvPr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6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кутник 9">
            <a:extLst>
              <a:ext uri="{FF2B5EF4-FFF2-40B4-BE49-F238E27FC236}">
                <a16:creationId xmlns:a16="http://schemas.microsoft.com/office/drawing/2014/main" id="{94FF5E6C-EF4E-4374-9CB1-EF1ACB0928C7}"/>
              </a:ext>
            </a:extLst>
          </p:cNvPr>
          <p:cNvSpPr/>
          <p:nvPr userDrawn="1"/>
        </p:nvSpPr>
        <p:spPr>
          <a:xfrm>
            <a:off x="10052050" y="5360988"/>
            <a:ext cx="987425" cy="4445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49274"/>
            <a:ext cx="10515600" cy="666067"/>
          </a:xfrm>
        </p:spPr>
        <p:txBody>
          <a:bodyPr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39432" y="1422653"/>
            <a:ext cx="5369391" cy="492258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quarter" idx="13"/>
          </p:nvPr>
        </p:nvSpPr>
        <p:spPr>
          <a:xfrm>
            <a:off x="587375" y="5405376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Місце для номера слайда 17">
            <a:extLst>
              <a:ext uri="{FF2B5EF4-FFF2-40B4-BE49-F238E27FC236}">
                <a16:creationId xmlns:a16="http://schemas.microsoft.com/office/drawing/2014/main" id="{978B2CE4-199D-45E9-950B-039CBC3577F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14D39BF6-D54C-4CBD-8FF4-2178387AE263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12291657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528DBE5-6E23-4610-8E6F-50E6504B062E}"/>
              </a:ext>
            </a:extLst>
          </p:cNvPr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717DA93E-86F9-4058-97E9-4CAB82FA8ABA}"/>
              </a:ext>
            </a:extLst>
          </p:cNvPr>
          <p:cNvSpPr/>
          <p:nvPr userDrawn="1"/>
        </p:nvSpPr>
        <p:spPr>
          <a:xfrm>
            <a:off x="10052050" y="5357813"/>
            <a:ext cx="1046163" cy="4762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1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1365250"/>
            <a:ext cx="41402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12762"/>
            <a:ext cx="10515600" cy="630577"/>
          </a:xfrm>
        </p:spPr>
        <p:txBody>
          <a:bodyPr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43605" y="1373801"/>
            <a:ext cx="5265074" cy="617046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0"/>
          </p:nvPr>
        </p:nvSpPr>
        <p:spPr>
          <a:xfrm>
            <a:off x="8924805" y="2658807"/>
            <a:ext cx="1397205" cy="894480"/>
          </a:xfrm>
        </p:spPr>
        <p:txBody>
          <a:bodyPr anchor="ctr"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Місце для тексту 19"/>
          <p:cNvSpPr>
            <a:spLocks noGrp="1"/>
          </p:cNvSpPr>
          <p:nvPr>
            <p:ph type="body" sz="quarter" idx="11"/>
          </p:nvPr>
        </p:nvSpPr>
        <p:spPr>
          <a:xfrm>
            <a:off x="1631950" y="2071626"/>
            <a:ext cx="5289550" cy="393780"/>
          </a:xfrm>
        </p:spPr>
        <p:txBody>
          <a:bodyPr>
            <a:normAutofit/>
          </a:bodyPr>
          <a:lstStyle>
            <a:lvl2pPr marL="252000" indent="0">
              <a:buNone/>
              <a:defRPr sz="2000">
                <a:solidFill>
                  <a:srgbClr val="6B6666"/>
                </a:solidFill>
              </a:defRPr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Місце для тексту 3"/>
          <p:cNvSpPr>
            <a:spLocks noGrp="1"/>
          </p:cNvSpPr>
          <p:nvPr>
            <p:ph type="body" sz="quarter" idx="13"/>
          </p:nvPr>
        </p:nvSpPr>
        <p:spPr>
          <a:xfrm>
            <a:off x="587375" y="5368864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Місце для номера слайда 17">
            <a:extLst>
              <a:ext uri="{FF2B5EF4-FFF2-40B4-BE49-F238E27FC236}">
                <a16:creationId xmlns:a16="http://schemas.microsoft.com/office/drawing/2014/main" id="{08797FEC-C91A-4180-9AB7-C1713A0B1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EC8A8C4C-8DF4-4831-8001-E2D5ACC3A624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80931502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18">
            <a:extLst>
              <a:ext uri="{FF2B5EF4-FFF2-40B4-BE49-F238E27FC236}">
                <a16:creationId xmlns:a16="http://schemas.microsoft.com/office/drawing/2014/main" id="{828551C7-AAD2-4CCC-93C8-78B43C56F852}"/>
              </a:ext>
            </a:extLst>
          </p:cNvPr>
          <p:cNvSpPr/>
          <p:nvPr userDrawn="1"/>
        </p:nvSpPr>
        <p:spPr>
          <a:xfrm>
            <a:off x="587375" y="3622675"/>
            <a:ext cx="2857500" cy="27225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кутник 7">
            <a:extLst>
              <a:ext uri="{FF2B5EF4-FFF2-40B4-BE49-F238E27FC236}">
                <a16:creationId xmlns:a16="http://schemas.microsoft.com/office/drawing/2014/main" id="{C2BC88C1-D899-4DED-8836-0331096BBD15}"/>
              </a:ext>
            </a:extLst>
          </p:cNvPr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0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кутник 9">
            <a:extLst>
              <a:ext uri="{FF2B5EF4-FFF2-40B4-BE49-F238E27FC236}">
                <a16:creationId xmlns:a16="http://schemas.microsoft.com/office/drawing/2014/main" id="{7C879E0C-D56E-4213-B2E6-5F39933A4595}"/>
              </a:ext>
            </a:extLst>
          </p:cNvPr>
          <p:cNvSpPr/>
          <p:nvPr userDrawn="1"/>
        </p:nvSpPr>
        <p:spPr>
          <a:xfrm>
            <a:off x="10052050" y="5360988"/>
            <a:ext cx="987425" cy="4445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4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кутник 16">
            <a:extLst>
              <a:ext uri="{FF2B5EF4-FFF2-40B4-BE49-F238E27FC236}">
                <a16:creationId xmlns:a16="http://schemas.microsoft.com/office/drawing/2014/main" id="{D50380A3-BA53-47D7-930B-15E9B56F9990}"/>
              </a:ext>
            </a:extLst>
          </p:cNvPr>
          <p:cNvSpPr/>
          <p:nvPr userDrawn="1"/>
        </p:nvSpPr>
        <p:spPr>
          <a:xfrm>
            <a:off x="6389688" y="512763"/>
            <a:ext cx="2557462" cy="292417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12762"/>
            <a:ext cx="2780858" cy="910923"/>
          </a:xfrm>
        </p:spPr>
        <p:txBody>
          <a:bodyPr>
            <a:noAutofit/>
          </a:bodyPr>
          <a:lstStyle>
            <a:lvl1pPr>
              <a:defRPr sz="36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87375" y="1527859"/>
            <a:ext cx="2780858" cy="188631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  <p:sp>
        <p:nvSpPr>
          <p:cNvPr id="16" name="Місце для зображення 3"/>
          <p:cNvSpPr>
            <a:spLocks noGrp="1"/>
          </p:cNvSpPr>
          <p:nvPr>
            <p:ph type="pic" sz="quarter" idx="11"/>
          </p:nvPr>
        </p:nvSpPr>
        <p:spPr>
          <a:xfrm>
            <a:off x="3524772" y="512776"/>
            <a:ext cx="2737132" cy="290175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Місце для тексту 23"/>
          <p:cNvSpPr>
            <a:spLocks noGrp="1"/>
          </p:cNvSpPr>
          <p:nvPr>
            <p:ph type="body" sz="quarter" idx="13"/>
          </p:nvPr>
        </p:nvSpPr>
        <p:spPr>
          <a:xfrm>
            <a:off x="753018" y="4862070"/>
            <a:ext cx="2499468" cy="13192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Місце для зображення 3"/>
          <p:cNvSpPr>
            <a:spLocks noGrp="1"/>
          </p:cNvSpPr>
          <p:nvPr>
            <p:ph type="pic" sz="quarter" idx="14"/>
          </p:nvPr>
        </p:nvSpPr>
        <p:spPr>
          <a:xfrm>
            <a:off x="9062977" y="512776"/>
            <a:ext cx="2505136" cy="2936479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Місце для зображення 3"/>
          <p:cNvSpPr>
            <a:spLocks noGrp="1"/>
          </p:cNvSpPr>
          <p:nvPr>
            <p:ph type="pic" sz="quarter" idx="15"/>
          </p:nvPr>
        </p:nvSpPr>
        <p:spPr>
          <a:xfrm>
            <a:off x="3543781" y="3611336"/>
            <a:ext cx="2706548" cy="273300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Місце для номера слайда 17">
            <a:extLst>
              <a:ext uri="{FF2B5EF4-FFF2-40B4-BE49-F238E27FC236}">
                <a16:creationId xmlns:a16="http://schemas.microsoft.com/office/drawing/2014/main" id="{0D744310-4E34-437C-98FA-8FFAAD1DF6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D2C6E4FE-15A2-4BE5-819F-8DDD37B0F4D2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80849907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6C11386-4FE6-4BEF-BF2F-E91FB1CD3E7F}"/>
              </a:ext>
            </a:extLst>
          </p:cNvPr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479425"/>
            <a:ext cx="14001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587375" y="2589005"/>
            <a:ext cx="3811005" cy="1143317"/>
          </a:xfrm>
        </p:spPr>
        <p:txBody>
          <a:bodyPr>
            <a:normAutofit/>
          </a:bodyPr>
          <a:lstStyle>
            <a:lvl1pPr algn="l">
              <a:defRPr sz="2800" b="1"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21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344570" y="2464376"/>
            <a:ext cx="6223543" cy="127424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5335267" y="1157468"/>
            <a:ext cx="6232846" cy="1168400"/>
          </a:xfrm>
        </p:spPr>
        <p:txBody>
          <a:bodyPr anchor="b"/>
          <a:lstStyle>
            <a:lvl1pPr marL="0" indent="0">
              <a:buNone/>
              <a:defRPr b="1">
                <a:latin typeface="+mn-lt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Місце для діаграми 6"/>
          <p:cNvSpPr>
            <a:spLocks noGrp="1"/>
          </p:cNvSpPr>
          <p:nvPr>
            <p:ph type="chart" sz="quarter" idx="11"/>
          </p:nvPr>
        </p:nvSpPr>
        <p:spPr>
          <a:xfrm>
            <a:off x="5348288" y="3298825"/>
            <a:ext cx="6219825" cy="3009900"/>
          </a:xfr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/>
              <a:t>Вставка диаграммы</a:t>
            </a:r>
            <a:endParaRPr lang="uk-UA" noProof="0" dirty="0"/>
          </a:p>
        </p:txBody>
      </p:sp>
      <p:sp>
        <p:nvSpPr>
          <p:cNvPr id="26" name="Місце для тексту 25"/>
          <p:cNvSpPr>
            <a:spLocks noGrp="1"/>
          </p:cNvSpPr>
          <p:nvPr>
            <p:ph type="body" sz="quarter" idx="12"/>
          </p:nvPr>
        </p:nvSpPr>
        <p:spPr>
          <a:xfrm>
            <a:off x="587375" y="4884738"/>
            <a:ext cx="3857303" cy="1423987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Місце для номера слайда 17">
            <a:extLst>
              <a:ext uri="{FF2B5EF4-FFF2-40B4-BE49-F238E27FC236}">
                <a16:creationId xmlns:a16="http://schemas.microsoft.com/office/drawing/2014/main" id="{EF0BFB44-9397-4B52-AE9F-ADF6E6A2BF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22606509-39B6-4BE9-B63C-7A8992518DC8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25610983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20168020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5523626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63906637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75838260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96157605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58905090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42901863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09273638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CA9B45-0A11-4090-B268-ACC67914620A}" type="datetime1">
              <a:rPr lang="uk-UA" smtClean="0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71FC7-BB49-4363-A3F0-CF22A4F16FF5}" type="slidenum">
              <a:rPr lang="uk-UA" altLang="ru-RU" smtClean="0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93418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108" r:id="rId2"/>
    <p:sldLayoutId id="2147484109" r:id="rId3"/>
    <p:sldLayoutId id="2147484110" r:id="rId4"/>
    <p:sldLayoutId id="2147484111" r:id="rId5"/>
    <p:sldLayoutId id="2147484112" r:id="rId6"/>
    <p:sldLayoutId id="2147484113" r:id="rId7"/>
    <p:sldLayoutId id="2147484114" r:id="rId8"/>
    <p:sldLayoutId id="2147484115" r:id="rId9"/>
    <p:sldLayoutId id="2147484116" r:id="rId10"/>
    <p:sldLayoutId id="2147484117" r:id="rId11"/>
    <p:sldLayoutId id="2147484118" r:id="rId12"/>
    <p:sldLayoutId id="2147483981" r:id="rId13"/>
    <p:sldLayoutId id="2147483982" r:id="rId14"/>
    <p:sldLayoutId id="214748398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rudvsem.ru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rudvsem.ru/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rudvsem.ru/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1</a:t>
            </a:fld>
            <a:endParaRPr lang="uk-UA" alt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84244"/>
              </p:ext>
            </p:extLst>
          </p:nvPr>
        </p:nvGraphicFramePr>
        <p:xfrm>
          <a:off x="586155" y="445477"/>
          <a:ext cx="10562490" cy="4498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0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0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0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2996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Квота приёма на целевое  обучение по образовательным программам высшего образования 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за счёт бюджетных ассигнований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федерального бюджета </a:t>
                      </a:r>
                    </a:p>
                    <a:p>
                      <a:pPr algn="ctr"/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для министерства здравоохранения Нижегородской области на 2026 год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522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Наименование направления подготовки, специальности, номер предложения на портале «Работа России» </a:t>
                      </a:r>
                      <a:r>
                        <a:rPr lang="ru-RU" sz="1600" b="0" dirty="0" smtClean="0"/>
                        <a:t>(</a:t>
                      </a:r>
                      <a:r>
                        <a:rPr lang="en-US" sz="1600" b="0" dirty="0" smtClean="0">
                          <a:hlinkClick r:id="rId2"/>
                        </a:rPr>
                        <a:t>https://trudvsem.ru/</a:t>
                      </a:r>
                      <a:r>
                        <a:rPr lang="ru-RU" sz="1600" b="0" dirty="0" smtClean="0"/>
                        <a:t> ).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Образовательная организация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Количество мест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683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/>
                        <a:t>Лечебное дело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ФГБОУ ВО «ПИМУ» Минздрава России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157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448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/>
                        <a:t>Педиатрия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ФГБОУ ВО «ПИМУ» Минздрава России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63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683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/>
                        <a:t>Стоматология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ФГБОУ ВО «ПИМУ» Минздрава России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12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7372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/>
                        <a:t>Фармация (Работодатель ГП НО «НОФ»)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ФГБОУ ВО «ПИМУ» Минздрава России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5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11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2</a:t>
            </a:fld>
            <a:endParaRPr lang="uk-UA" alt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588047"/>
              </p:ext>
            </p:extLst>
          </p:nvPr>
        </p:nvGraphicFramePr>
        <p:xfrm>
          <a:off x="586155" y="445477"/>
          <a:ext cx="10562490" cy="4766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0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0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0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9985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Квота приёма на целевое  обучение по образовательным программам высшего образования 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за счёт бюджетных ассигнований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федерального бюджета </a:t>
                      </a:r>
                    </a:p>
                    <a:p>
                      <a:pPr algn="ctr"/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для министерства здравоохранения Нижегородской области на 2026 год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941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Наименование направления подготовки, специальности, номер предложения на портале «Работа России»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6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hlinkClick r:id="rId2"/>
                        </a:rPr>
                        <a:t>https://trudvsem.ru/</a:t>
                      </a:r>
                      <a:r>
                        <a:rPr lang="ru-RU" sz="16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Образовательная организация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Количество мест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948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/>
                        <a:t>Лечебное дело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ФГБОУ ВО «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Национальный исследовательский Мордовский государственный университет имени Н. П. Огарёва»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332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/>
                        <a:t>Педиатрия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ФГБОУ ВО «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Национальный исследовательский Мордовский государственный университет имени Н. П. Огарёва» 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31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2276">
              <a:srgbClr val="DFDCD6"/>
            </a:gs>
            <a:gs pos="5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592282"/>
            <a:ext cx="10515600" cy="5257799"/>
          </a:xfrm>
        </p:spPr>
        <p:txBody>
          <a:bodyPr anchor="t"/>
          <a:lstStyle/>
          <a:p>
            <a:pPr algn="ctr"/>
            <a:r>
              <a:rPr lang="ru-RU" sz="3200" b="0" dirty="0"/>
              <a:t>В настоящее время организация целевого обучения граждан осуществляется в </a:t>
            </a:r>
            <a:r>
              <a:rPr lang="ru-RU" sz="3200" b="0" dirty="0" smtClean="0"/>
              <a:t>соответствии с: </a:t>
            </a:r>
            <a:br>
              <a:rPr lang="ru-RU" sz="3200" b="0" dirty="0" smtClean="0"/>
            </a:br>
            <a:r>
              <a:rPr lang="ru-RU" sz="3200" b="0" dirty="0" smtClean="0"/>
              <a:t/>
            </a:r>
            <a:br>
              <a:rPr lang="ru-RU" sz="3200" b="0" dirty="0" smtClean="0"/>
            </a:br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3</a:t>
            </a:fld>
            <a:endParaRPr lang="uk-UA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145368"/>
              </p:ext>
            </p:extLst>
          </p:nvPr>
        </p:nvGraphicFramePr>
        <p:xfrm>
          <a:off x="1450106" y="1676399"/>
          <a:ext cx="9398002" cy="3470031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4576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1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0031">
                <a:tc>
                  <a:txBody>
                    <a:bodyPr/>
                    <a:lstStyle/>
                    <a:p>
                      <a:pPr algn="ctr"/>
                      <a:endParaRPr lang="ru-RU" sz="2800" b="1" dirty="0" smtClean="0"/>
                    </a:p>
                    <a:p>
                      <a:pPr algn="ctr"/>
                      <a:r>
                        <a:rPr lang="ru-RU" sz="2800" b="1" dirty="0" smtClean="0"/>
                        <a:t>Ст. 56 и 71.1 </a:t>
                      </a:r>
                      <a:br>
                        <a:rPr lang="ru-RU" sz="2800" b="1" dirty="0" smtClean="0"/>
                      </a:br>
                      <a:r>
                        <a:rPr lang="ru-RU" sz="2800" b="1" dirty="0" smtClean="0"/>
                        <a:t>Федерального закона от 29.12.2012 № 273-ФЗ «Об образовании в Российской Федерации» </a:t>
                      </a:r>
                      <a:r>
                        <a:rPr lang="ru-RU" b="1" dirty="0" smtClean="0"/>
                        <a:t/>
                      </a:r>
                      <a:br>
                        <a:rPr lang="ru-RU" b="1" dirty="0" smtClean="0"/>
                      </a:br>
                      <a:endParaRPr lang="ru-RU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Постановление Правительства Российской Федерации от 27 апреля 2024 г. № 555 «О целевом обучении по образовательным программам среднего профессионального и высшего образования» </a:t>
                      </a:r>
                    </a:p>
                    <a:p>
                      <a:pPr algn="ctr"/>
                      <a:r>
                        <a:rPr lang="ru-RU" sz="2000" b="1" dirty="0" smtClean="0"/>
                        <a:t>(вступило в силу 01.05.2024 г.)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46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098" y="914400"/>
            <a:ext cx="10515600" cy="402890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200" b="0" dirty="0"/>
              <a:t/>
            </a:r>
            <a:br>
              <a:rPr lang="ru-RU" sz="3200" b="0" dirty="0"/>
            </a:br>
            <a:r>
              <a:rPr lang="ru-RU" sz="3200" b="0" dirty="0" smtClean="0"/>
              <a:t/>
            </a:r>
            <a:br>
              <a:rPr lang="ru-RU" sz="3200" b="0" dirty="0" smtClean="0"/>
            </a:br>
            <a:r>
              <a:rPr lang="ru-RU" sz="3200" b="0" dirty="0"/>
              <a:t/>
            </a:r>
            <a:br>
              <a:rPr lang="ru-RU" sz="3200" b="0" dirty="0"/>
            </a:br>
            <a:r>
              <a:rPr lang="ru-RU" sz="3200" b="0" dirty="0" smtClean="0"/>
              <a:t/>
            </a:r>
            <a:br>
              <a:rPr lang="ru-RU" sz="3200" b="0" dirty="0" smtClean="0"/>
            </a:br>
            <a:r>
              <a:rPr lang="ru-RU" sz="2800" b="0" dirty="0" smtClean="0"/>
              <a:t>Заказчик (министерство здравоохранения Нижегородской области) формирует </a:t>
            </a:r>
            <a:r>
              <a:rPr lang="ru-RU" sz="2800" b="0" dirty="0"/>
              <a:t>предложения о заключении договоров о целевом </a:t>
            </a:r>
            <a:r>
              <a:rPr lang="ru-RU" sz="2800" b="0" dirty="0" smtClean="0"/>
              <a:t>обучении на Единой </a:t>
            </a:r>
            <a:r>
              <a:rPr lang="ru-RU" sz="2800" b="0" dirty="0"/>
              <a:t>цифровой платформе в сфере занятости и трудовых отношений «Работа России</a:t>
            </a:r>
            <a:r>
              <a:rPr lang="ru-RU" sz="2800" b="0" dirty="0" smtClean="0"/>
              <a:t>» (</a:t>
            </a:r>
            <a:r>
              <a:rPr lang="en-US" sz="2800" b="0" dirty="0">
                <a:hlinkClick r:id="rId2"/>
              </a:rPr>
              <a:t>https://trudvsem.ru</a:t>
            </a:r>
            <a:r>
              <a:rPr lang="en-US" sz="2800" b="0" dirty="0" smtClean="0">
                <a:hlinkClick r:id="rId2"/>
              </a:rPr>
              <a:t>/</a:t>
            </a:r>
            <a:r>
              <a:rPr lang="ru-RU" sz="2800" b="0" dirty="0" smtClean="0"/>
              <a:t> ).</a:t>
            </a:r>
            <a:r>
              <a:rPr lang="ru-RU" sz="2800" b="0" dirty="0"/>
              <a:t/>
            </a:r>
            <a:br>
              <a:rPr lang="ru-RU" sz="2800" b="0" dirty="0"/>
            </a:b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b="0" dirty="0" smtClean="0"/>
              <a:t>Граждане </a:t>
            </a:r>
            <a:r>
              <a:rPr lang="ru-RU" sz="2800" b="0" dirty="0"/>
              <a:t>подают заявки на заключение договора о целевом обучении в соответствии с предложениями </a:t>
            </a:r>
            <a:r>
              <a:rPr lang="ru-RU" sz="2800" b="0" dirty="0" smtClean="0"/>
              <a:t>заказчиков с 20.06.2026</a:t>
            </a:r>
            <a:br>
              <a:rPr lang="ru-RU" sz="2800" b="0" dirty="0" smtClean="0"/>
            </a:br>
            <a:r>
              <a:rPr lang="ru-RU" sz="2800" b="0" dirty="0"/>
              <a:t/>
            </a:r>
            <a:br>
              <a:rPr lang="ru-RU" sz="2800" b="0" dirty="0"/>
            </a:br>
            <a:r>
              <a:rPr lang="ru-RU" sz="2800" b="0" dirty="0" smtClean="0"/>
              <a:t> </a:t>
            </a:r>
            <a:r>
              <a:rPr lang="ru-RU" sz="2800" b="0" dirty="0"/>
              <a:t/>
            </a:r>
            <a:br>
              <a:rPr lang="ru-RU" sz="2800" b="0" dirty="0"/>
            </a:br>
            <a:r>
              <a:rPr lang="ru-RU" sz="3200" b="0" dirty="0"/>
              <a:t/>
            </a:r>
            <a:br>
              <a:rPr lang="ru-RU" sz="3200" b="0" dirty="0"/>
            </a:br>
            <a:r>
              <a:rPr lang="ru-RU" sz="3200" b="0" dirty="0" smtClean="0"/>
              <a:t/>
            </a:r>
            <a:br>
              <a:rPr lang="ru-RU" sz="3200" b="0" dirty="0" smtClean="0"/>
            </a:br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4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44735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592283"/>
            <a:ext cx="10515600" cy="420245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1800" dirty="0"/>
              <a:t>Договор о целевом обучении с гражданином, поступающим на обучение, заключается после </a:t>
            </a:r>
            <a:r>
              <a:rPr lang="ru-RU" sz="1800" dirty="0" smtClean="0"/>
              <a:t>зачисления гражданина в образовательную организацию.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Место осуществления трудовой деятельности гражданина в Нижегородской области (в качестве места трудоустройства гражданина по договору о целевом обучении, принятого на целевое обучение в пределах квоты) заказчик определяет соответствующим локальным правовым </a:t>
            </a:r>
            <a:r>
              <a:rPr lang="ru-RU" sz="1800" dirty="0" smtClean="0"/>
              <a:t>актом (в случае, если работодатель не определён в договоре о целевом обучении).</a:t>
            </a:r>
            <a:r>
              <a:rPr lang="ru-RU" dirty="0"/>
              <a:t/>
            </a:r>
            <a:br>
              <a:rPr lang="ru-RU" dirty="0"/>
            </a:br>
            <a:endParaRPr lang="ru-RU" sz="1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5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6180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445478"/>
            <a:ext cx="10515600" cy="43492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200" b="0" dirty="0" smtClean="0"/>
              <a:t>С гражданином </a:t>
            </a:r>
            <a:r>
              <a:rPr lang="ru-RU" sz="3200" b="0" dirty="0"/>
              <a:t>заключается договор о целевом </a:t>
            </a:r>
            <a:r>
              <a:rPr lang="ru-RU" sz="3200" b="0" dirty="0" smtClean="0"/>
              <a:t/>
            </a:r>
            <a:br>
              <a:rPr lang="ru-RU" sz="3200" b="0" dirty="0" smtClean="0"/>
            </a:br>
            <a:r>
              <a:rPr lang="ru-RU" sz="3200" b="0" dirty="0" smtClean="0"/>
              <a:t>обучении</a:t>
            </a:r>
            <a:r>
              <a:rPr lang="ru-RU" sz="3200" b="0" dirty="0"/>
              <a:t>, которым предусмотрено </a:t>
            </a:r>
            <a:r>
              <a:rPr lang="ru-RU" sz="3200" b="0" dirty="0" smtClean="0"/>
              <a:t>обязательство                        по </a:t>
            </a:r>
            <a:r>
              <a:rPr lang="ru-RU" sz="3200" b="0" dirty="0"/>
              <a:t>окончании обучения отработать </a:t>
            </a:r>
            <a:r>
              <a:rPr lang="ru-RU" sz="3200" b="0" dirty="0" smtClean="0"/>
              <a:t/>
            </a:r>
            <a:br>
              <a:rPr lang="ru-RU" sz="3200" b="0" dirty="0" smtClean="0"/>
            </a:br>
            <a:r>
              <a:rPr lang="ru-RU" sz="3200" b="0" dirty="0" smtClean="0"/>
              <a:t>в </a:t>
            </a:r>
            <a:r>
              <a:rPr lang="ru-RU" sz="3200" b="0" dirty="0"/>
              <a:t>учреждении здравоохранения </a:t>
            </a:r>
            <a:r>
              <a:rPr lang="ru-RU" sz="3200" b="0" dirty="0" smtClean="0"/>
              <a:t>не менее</a:t>
            </a:r>
            <a:br>
              <a:rPr lang="ru-RU" sz="3200" b="0" dirty="0" smtClean="0"/>
            </a:br>
            <a:r>
              <a:rPr lang="ru-RU" sz="3200" dirty="0" smtClean="0"/>
              <a:t>3 лет</a:t>
            </a:r>
            <a:r>
              <a:rPr lang="ru-RU" sz="3200" b="0" dirty="0" smtClean="0"/>
              <a:t>.</a:t>
            </a: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6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764654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445478"/>
            <a:ext cx="10515600" cy="43492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b="0" dirty="0"/>
              <a:t/>
            </a:r>
            <a:br>
              <a:rPr lang="ru-RU" sz="2400" b="0" dirty="0"/>
            </a:br>
            <a:r>
              <a:rPr lang="ru-RU" sz="2400" b="0" dirty="0" smtClean="0"/>
              <a:t>Студентам, </a:t>
            </a:r>
            <a:r>
              <a:rPr lang="ru-RU" sz="2400" b="0" dirty="0"/>
              <a:t>заключившим договор о целевом обучении по медицинским специальностям, </a:t>
            </a:r>
            <a:r>
              <a:rPr lang="ru-RU" sz="2400" b="0" dirty="0" smtClean="0"/>
              <a:t>предоставляются меры поддержки: материальное </a:t>
            </a:r>
            <a:r>
              <a:rPr lang="ru-RU" sz="2400" b="0" dirty="0"/>
              <a:t>стимулирование обучающихся </a:t>
            </a:r>
            <a:r>
              <a:rPr lang="ru-RU" sz="2400" b="0" dirty="0" smtClean="0"/>
              <a:t>не </a:t>
            </a:r>
            <a:r>
              <a:rPr lang="ru-RU" sz="2400" b="0" dirty="0"/>
              <a:t>ниже уровня академической </a:t>
            </a:r>
            <a:r>
              <a:rPr lang="ru-RU" sz="2400" b="0" dirty="0" smtClean="0"/>
              <a:t>стипендии</a:t>
            </a:r>
            <a:br>
              <a:rPr lang="ru-RU" sz="2400" b="0" dirty="0" smtClean="0"/>
            </a:br>
            <a:r>
              <a:rPr lang="ru-RU" sz="2400" b="0" dirty="0" smtClean="0"/>
              <a:t> и меры поддержки в </a:t>
            </a:r>
            <a:r>
              <a:rPr lang="ru-RU" sz="2400" b="0" dirty="0"/>
              <a:t>размере </a:t>
            </a:r>
            <a:r>
              <a:rPr lang="ru-RU" sz="2400" b="0" dirty="0" smtClean="0"/>
              <a:t>20 </a:t>
            </a:r>
            <a:r>
              <a:rPr lang="ru-RU" sz="2400" b="0" dirty="0" err="1"/>
              <a:t>тыс.руб</a:t>
            </a:r>
            <a:r>
              <a:rPr lang="ru-RU" sz="2400" b="0" dirty="0"/>
              <a:t>. </a:t>
            </a:r>
            <a:r>
              <a:rPr lang="ru-RU" sz="2400" b="0" dirty="0" smtClean="0"/>
              <a:t>с 3 курса ежегодно </a:t>
            </a:r>
            <a:r>
              <a:rPr lang="ru-RU" sz="2400" b="0" dirty="0"/>
              <a:t>на условиях </a:t>
            </a:r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b="0" dirty="0" smtClean="0"/>
              <a:t>и </a:t>
            </a:r>
            <a:r>
              <a:rPr lang="ru-RU" sz="2400" b="0" dirty="0"/>
              <a:t>в соответствии с постановлением Правительства Нижегородской </a:t>
            </a:r>
            <a:r>
              <a:rPr lang="ru-RU" sz="2400" b="0" dirty="0" smtClean="0"/>
              <a:t>области</a:t>
            </a:r>
            <a:br>
              <a:rPr lang="ru-RU" sz="2400" b="0" dirty="0" smtClean="0"/>
            </a:br>
            <a:r>
              <a:rPr lang="ru-RU" sz="2400" b="0" dirty="0" smtClean="0"/>
              <a:t> </a:t>
            </a:r>
            <a:r>
              <a:rPr lang="ru-RU" sz="2400" b="0" dirty="0"/>
              <a:t>от 03.05.2024 № 226 </a:t>
            </a:r>
            <a:r>
              <a:rPr lang="ru-RU" sz="2400" b="0" dirty="0" smtClean="0"/>
              <a:t> «</a:t>
            </a:r>
            <a:r>
              <a:rPr lang="ru-RU" sz="2400" b="0" dirty="0"/>
              <a:t>О дополнительной мере социальной поддержки гражданам, </a:t>
            </a:r>
            <a:r>
              <a:rPr lang="ru-RU" sz="2400" b="0" dirty="0" smtClean="0"/>
              <a:t>обучающимся </a:t>
            </a:r>
            <a:r>
              <a:rPr lang="ru-RU" sz="2400" b="0" dirty="0"/>
              <a:t>в рамках квоты приема на целевое обучение </a:t>
            </a:r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b="0" dirty="0" smtClean="0"/>
              <a:t>для </a:t>
            </a:r>
            <a:r>
              <a:rPr lang="ru-RU" sz="2400" b="0" dirty="0"/>
              <a:t>получения высшего медицинского образования по образовательным программам </a:t>
            </a:r>
            <a:r>
              <a:rPr lang="ru-RU" sz="2400" b="0" dirty="0" err="1"/>
              <a:t>специалитета</a:t>
            </a:r>
            <a:r>
              <a:rPr lang="ru-RU" sz="2400" b="0" dirty="0"/>
              <a:t> </a:t>
            </a:r>
            <a:r>
              <a:rPr lang="ru-RU" sz="2400" b="0" dirty="0" smtClean="0"/>
              <a:t>или </a:t>
            </a:r>
            <a:r>
              <a:rPr lang="ru-RU" sz="2400" b="0" dirty="0"/>
              <a:t>ординатуры, в виде ежегодной денежной выплаты</a:t>
            </a:r>
            <a:r>
              <a:rPr lang="ru-RU" sz="2400" b="0" dirty="0" smtClean="0"/>
              <a:t>»</a:t>
            </a:r>
            <a:r>
              <a:rPr lang="ru-RU" sz="2400" b="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000" b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7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635671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445478"/>
            <a:ext cx="10515600" cy="43492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800" b="0" dirty="0"/>
              <a:t/>
            </a:r>
            <a:br>
              <a:rPr lang="ru-RU" sz="2800" b="0" dirty="0"/>
            </a:br>
            <a:r>
              <a:rPr lang="ru-RU" sz="2800" b="0" dirty="0"/>
              <a:t>Контактный телефон </a:t>
            </a:r>
            <a:br>
              <a:rPr lang="ru-RU" sz="2800" b="0" dirty="0"/>
            </a:br>
            <a:r>
              <a:rPr lang="ru-RU" sz="2800" b="0" dirty="0"/>
              <a:t>для получения дополнительной информации </a:t>
            </a:r>
            <a:br>
              <a:rPr lang="ru-RU" sz="2800" b="0" dirty="0"/>
            </a:br>
            <a:r>
              <a:rPr lang="ru-RU" sz="2800" b="0" dirty="0"/>
              <a:t>по целевому обучению в министерстве здравоохранения </a:t>
            </a:r>
            <a:br>
              <a:rPr lang="ru-RU" sz="2800" b="0" dirty="0"/>
            </a:br>
            <a:r>
              <a:rPr lang="ru-RU" sz="2800" b="0" dirty="0"/>
              <a:t>Нижегородской области: 435-30-74 доб.505</a:t>
            </a:r>
            <a:r>
              <a:rPr lang="ru-RU" sz="4000" b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8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51399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6836</TotalTime>
  <Words>257</Words>
  <Application>Microsoft Office PowerPoint</Application>
  <PresentationFormat>Широкоэкранный</PresentationFormat>
  <Paragraphs>48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Презентация PowerPoint</vt:lpstr>
      <vt:lpstr>В настоящее время организация целевого обучения граждан осуществляется в соответствии с:   </vt:lpstr>
      <vt:lpstr>    Заказчик (министерство здравоохранения Нижегородской области) формирует предложения о заключении договоров о целевом обучении на Единой цифровой платформе в сфере занятости и трудовых отношений «Работа России» (https://trudvsem.ru/ ).  Граждане подают заявки на заключение договора о целевом обучении в соответствии с предложениями заказчиков с 20.06.2026      </vt:lpstr>
      <vt:lpstr>Договор о целевом обучении с гражданином, поступающим на обучение, заключается после зачисления гражданина в образовательную организацию.  Место осуществления трудовой деятельности гражданина в Нижегородской области (в качестве места трудоустройства гражданина по договору о целевом обучении, принятого на целевое обучение в пределах квоты) заказчик определяет соответствующим локальным правовым актом (в случае, если работодатель не определён в договоре о целевом обучении). </vt:lpstr>
      <vt:lpstr>С гражданином заключается договор о целевом  обучении, которым предусмотрено обязательство                        по окончании обучения отработать  в учреждении здравоохранения не менее 3 лет. </vt:lpstr>
      <vt:lpstr>  Студентам, заключившим договор о целевом обучении по медицинским специальностям, предоставляются меры поддержки: материальное стимулирование обучающихся не ниже уровня академической стипендии  и меры поддержки в размере 20 тыс.руб. с 3 курса ежегодно на условиях  и в соответствии с постановлением Правительства Нижегородской области  от 03.05.2024 № 226  «О дополнительной мере социальной поддержки гражданам, обучающимся в рамках квоты приема на целевое обучение  для получения высшего медицинского образования по образовательным программам специалитета или ординатуры, в виде ежегодной денежной выплаты».  </vt:lpstr>
      <vt:lpstr>  Контактный телефон  для получения дополнительной информации  по целевому обучению в министерстве здравоохранения  Нижегородской области: 435-30-74 доб.505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Милян Христина</dc:creator>
  <cp:lastModifiedBy>Users975</cp:lastModifiedBy>
  <cp:revision>581</cp:revision>
  <cp:lastPrinted>2022-06-08T12:10:22Z</cp:lastPrinted>
  <dcterms:created xsi:type="dcterms:W3CDTF">2017-12-04T11:28:17Z</dcterms:created>
  <dcterms:modified xsi:type="dcterms:W3CDTF">2026-06-19T12:08:55Z</dcterms:modified>
</cp:coreProperties>
</file>