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8" r:id="rId2"/>
    <p:sldId id="267" r:id="rId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9C9"/>
    <a:srgbClr val="C2C2C2"/>
    <a:srgbClr val="F6B386"/>
    <a:srgbClr val="89A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00" autoAdjust="0"/>
    <p:restoredTop sz="92153" autoAdjust="0"/>
  </p:normalViewPr>
  <p:slideViewPr>
    <p:cSldViewPr snapToGrid="0">
      <p:cViewPr varScale="1">
        <p:scale>
          <a:sx n="106" d="100"/>
          <a:sy n="106" d="100"/>
        </p:scale>
        <p:origin x="12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175257995762"/>
          <c:y val="1.0234512863378844E-2"/>
          <c:w val="0.76436294497917034"/>
          <c:h val="0.7900625027853290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в процессе поставки/ввода</c:v>
                </c:pt>
              </c:strCache>
            </c:strRef>
          </c:tx>
          <c:spPr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786-4156-B558-824CB84C5430}"/>
              </c:ext>
            </c:extLst>
          </c:dPt>
          <c:dPt>
            <c:idx val="1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786-4156-B558-824CB84C5430}"/>
              </c:ext>
            </c:extLst>
          </c:dPt>
          <c:dPt>
            <c:idx val="2"/>
            <c:invertIfNegative val="0"/>
            <c:bubble3D val="0"/>
            <c:spPr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786-4156-B558-824CB84C5430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86-4156-B558-824CB84C5430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86-4156-B558-824CB84C5430}"/>
                </c:ext>
              </c:extLst>
            </c:dLbl>
            <c:dLbl>
              <c:idx val="2"/>
              <c:layout>
                <c:manualLayout>
                  <c:x val="-1.5329229606029185E-2"/>
                  <c:y val="1.1609547691943112E-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563302355414583"/>
                      <c:h val="5.20467632581034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7786-4156-B558-824CB84C5430}"/>
                </c:ext>
              </c:extLst>
            </c:dLbl>
            <c:dLbl>
              <c:idx val="3"/>
              <c:layout>
                <c:manualLayout>
                  <c:x val="-3.0658459212058006E-3"/>
                  <c:y val="2.3602210457880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387-40B3-AC23-D2EDA57879A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86-4156-B558-824CB84C5430}"/>
            </c:ext>
          </c:extLst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786-4156-B558-824CB84C5430}"/>
              </c:ext>
            </c:extLst>
          </c:dPt>
          <c:dLbls>
            <c:dLbl>
              <c:idx val="0"/>
              <c:layout>
                <c:manualLayout>
                  <c:x val="5.3985684189384278E-2"/>
                  <c:y val="5.897650227547026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2387-40B3-AC23-D2EDA57879A8}"/>
                </c:ext>
              </c:extLst>
            </c:dLbl>
            <c:dLbl>
              <c:idx val="1"/>
              <c:layout>
                <c:manualLayout>
                  <c:x val="2.6950958294115021E-2"/>
                  <c:y val="-2.948825113773567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786-4156-B558-824CB84C5430}"/>
                </c:ext>
              </c:extLst>
            </c:dLbl>
            <c:dLbl>
              <c:idx val="2"/>
              <c:layout>
                <c:manualLayout>
                  <c:x val="-3.891330970620264E-3"/>
                  <c:y val="-4.1256849633138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128</a:t>
                    </a:r>
                    <a:endParaRPr lang="en-US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12437219562607"/>
                      <c:h val="4.6149113030556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87-40B3-AC23-D2EDA57879A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87-40B3-AC23-D2EDA57879A8}"/>
                </c:ext>
              </c:extLst>
            </c:dLbl>
            <c:dLbl>
              <c:idx val="4"/>
              <c:layout>
                <c:manualLayout>
                  <c:x val="7.9592015571600366E-2"/>
                  <c:y val="-1.3515292308318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2387-40B3-AC23-D2EDA57879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128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86-4156-B558-824CB84C54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2695100657515324E-2"/>
          <c:y val="0.83009842334656314"/>
          <c:w val="0.87292213499716231"/>
          <c:h val="0.12155900441196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050" b="1" i="0" u="none" strike="noStrike" kern="1200" baseline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39542351105"/>
          <c:y val="0.10513424535911468"/>
          <c:w val="0.55060252620622008"/>
          <c:h val="0.8538871990260595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F0-48D4-90E8-F5ED8392BED4}"/>
              </c:ext>
            </c:extLst>
          </c:dPt>
          <c:dPt>
            <c:idx val="1"/>
            <c:bubble3D val="0"/>
            <c:spPr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9F0-48D4-90E8-F5ED8392BED4}"/>
              </c:ext>
            </c:extLst>
          </c:dPt>
          <c:dLbls>
            <c:dLbl>
              <c:idx val="0"/>
              <c:layout>
                <c:manualLayout>
                  <c:x val="-0.10725039357380269"/>
                  <c:y val="-0.1511304777037273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3,568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F0-48D4-90E8-F5ED8392BED4}"/>
                </c:ext>
              </c:extLst>
            </c:dLbl>
            <c:dLbl>
              <c:idx val="1"/>
              <c:layout>
                <c:manualLayout>
                  <c:x val="0.12800853426550643"/>
                  <c:y val="6.57089033494466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0,149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9F0-48D4-90E8-F5ED8392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3.56</c:v>
                </c:pt>
                <c:pt idx="1">
                  <c:v>0.14899999999999999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F0-48D4-90E8-F5ED8392B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21"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46646130087"/>
          <c:y val="0.38501226479963707"/>
          <c:w val="0.14413272070993435"/>
          <c:h val="0.1796197067544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15403493851"/>
          <c:y val="0.1068455970575239"/>
          <c:w val="0.78203952273711086"/>
          <c:h val="0.573716270368559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42F0-47C0-A762-7D3250D173D8}"/>
              </c:ext>
            </c:extLst>
          </c:dPt>
          <c:dLbls>
            <c:dLbl>
              <c:idx val="0"/>
              <c:layout>
                <c:manualLayout>
                  <c:x val="0"/>
                  <c:y val="-1.98188366484413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0-47C0-A762-7D3250D173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факт
на 15.08.2025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0.82979999999999998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F0-47C0-A762-7D3250D173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0.04345</cdr:x>
      <cdr:y>0.06695</cdr:y>
    </cdr:from>
    <cdr:to>
      <cdr:x>0.18747</cdr:x>
      <cdr:y>0.14556</cdr:y>
    </cdr:to>
    <cdr:sp macro="" textlink="">
      <cdr:nvSpPr>
        <cdr:cNvPr id="2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80008" y="288341"/>
          <a:ext cx="596590" cy="33855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algn="l" defTabSz="914400" rtl="0" eaLnBrk="1" latinLnBrk="0" hangingPunct="1"/>
          <a:r>
            <a:rPr lang="ru-RU" sz="1600" b="1" dirty="0"/>
            <a:t>3</a:t>
          </a:r>
          <a:r>
            <a:rPr lang="ru-RU" sz="16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</a:t>
          </a:r>
          <a:endParaRPr lang="ru-RU" sz="1600" b="1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0.48142</cdr:x>
      <cdr:y>0.21708</cdr:y>
    </cdr:from>
    <cdr:to>
      <cdr:x>0.62544</cdr:x>
      <cdr:y>0.2814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0A0C3D3B-4285-4235-9F16-101F05BACA42}"/>
            </a:ext>
          </a:extLst>
        </cdr:cNvPr>
        <cdr:cNvSpPr txBox="1"/>
      </cdr:nvSpPr>
      <cdr:spPr>
        <a:xfrm xmlns:a="http://schemas.openxmlformats.org/drawingml/2006/main">
          <a:off x="1994254" y="934936"/>
          <a:ext cx="59656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/>
            <a:t>1756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1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/>
          <a:lstStyle>
            <a:lvl1pPr algn="r">
              <a:defRPr sz="1200"/>
            </a:lvl1pPr>
          </a:lstStyle>
          <a:p>
            <a:fld id="{256CE948-4BA2-4BCA-B67A-21A80693EE82}" type="datetimeFigureOut">
              <a:rPr lang="ru-RU" smtClean="0"/>
              <a:t>15.08.2025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2" tIns="45441" rIns="90882" bIns="4544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5608"/>
            <a:ext cx="5408930" cy="3914488"/>
          </a:xfrm>
          <a:prstGeom prst="rect">
            <a:avLst/>
          </a:prstGeom>
        </p:spPr>
        <p:txBody>
          <a:bodyPr vert="horz" lIns="90882" tIns="45441" rIns="90882" bIns="4544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4277"/>
            <a:ext cx="2929837" cy="498236"/>
          </a:xfrm>
          <a:prstGeom prst="rect">
            <a:avLst/>
          </a:prstGeom>
        </p:spPr>
        <p:txBody>
          <a:bodyPr vert="horz" lIns="90882" tIns="45441" rIns="90882" bIns="45441" rtlCol="0" anchor="b"/>
          <a:lstStyle>
            <a:lvl1pPr algn="r">
              <a:defRPr sz="1200"/>
            </a:lvl1pPr>
          </a:lstStyle>
          <a:p>
            <a:fld id="{1C93E21A-674E-4D4D-9255-92B27655B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78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3E21A-674E-4D4D-9255-92B27655B21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06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E4EA76-DF72-4876-A1A9-8232E1ACACC1}" type="slidenum">
              <a:rPr lang="ru-RU" smtClean="0">
                <a:latin typeface="Arial" panose="020B0604020202020204" pitchFamily="34" charset="0"/>
              </a:rPr>
              <a:pPr/>
              <a:t>2</a:t>
            </a:fld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2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1DF1C-6288-4805-ACD9-3B1C0D6C1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8612D67-C620-4947-97A3-38C1F66EA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5FDA2-0614-40F0-BFFF-82596DBE3742}" type="datetime1">
              <a:rPr lang="en-US" smtClean="0"/>
              <a:t>8/15/2025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AC1246-4BCC-4E64-A491-2D9AE284C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0E85C4-9534-4519-A35E-F2C7534F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3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Слайд think-cell" r:id="rId4" imgW="592" imgH="591" progId="TCLayout.ActiveDocument.1">
                  <p:embed/>
                </p:oleObj>
              </mc:Choice>
              <mc:Fallback>
                <p:oleObj name="Слайд think-cell" r:id="rId4" imgW="592" imgH="591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89BD55ED-F61F-D642-A39F-931CA0F3C6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242F335-7976-4CDA-A592-2CBE9F9A773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540487A7-3EA0-1049-9973-AEEFFD28FCFA}"/>
              </a:ext>
            </a:extLst>
          </p:cNvPr>
          <p:cNvSpPr/>
          <p:nvPr userDrawn="1"/>
        </p:nvSpPr>
        <p:spPr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0" i="0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62905A2-C016-B741-BD49-16A3E3A939B1}"/>
              </a:ext>
            </a:extLst>
          </p:cNvPr>
          <p:cNvGrpSpPr/>
          <p:nvPr userDrawn="1"/>
        </p:nvGrpSpPr>
        <p:grpSpPr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>
              <a:extLst>
                <a:ext uri="{FF2B5EF4-FFF2-40B4-BE49-F238E27FC236}">
                  <a16:creationId xmlns:a16="http://schemas.microsoft.com/office/drawing/2014/main" id="{EBFA88D6-8786-754C-B6D9-019C6946852D}"/>
                </a:ext>
              </a:extLst>
            </p:cNvPr>
            <p:cNvSpPr txBox="1">
              <a:spLocks/>
            </p:cNvSpPr>
            <p:nvPr/>
          </p:nvSpPr>
          <p:spPr>
            <a:xfrm>
              <a:off x="2744994" y="713764"/>
              <a:ext cx="4925806" cy="1124892"/>
            </a:xfrm>
            <a:prstGeom prst="rect">
              <a:avLst/>
            </a:prstGeom>
          </p:spPr>
          <p:txBody>
            <a:bodyPr/>
            <a:lstStyle>
              <a:lvl1pPr algn="ctr" defTabSz="2438645" rtl="0" eaLnBrk="1" latinLnBrk="0" hangingPunct="1">
                <a:spcBef>
                  <a:spcPct val="0"/>
                </a:spcBef>
                <a:buNone/>
                <a:defRPr sz="1170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</a:pPr>
              <a:r>
                <a:rPr lang="ru-RU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Helvetica Neue" panose="02000503000000020004" pitchFamily="2" charset="0"/>
                  <a:cs typeface="Arial" panose="020B0604020202020204" pitchFamily="34" charset="0"/>
                </a:rPr>
                <a:t>Правительство Нижегородской области</a:t>
              </a:r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6C0A8356-D534-E042-A397-00C04CEE0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8660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615DC-D3DD-4FF7-BB4F-C01552B71262}" type="datetime1">
              <a:rPr lang="en-US" smtClean="0"/>
              <a:t>8/15/2025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dirty="0"/>
              <a:pPr marL="25400">
                <a:lnSpc>
                  <a:spcPct val="100000"/>
                </a:lnSpc>
                <a:spcBef>
                  <a:spcPts val="30"/>
                </a:spcBef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314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138A76-C4AC-4669-B0AA-CFF8CA8C0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48075-2DAB-4A65-A85B-CFC4BA2F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E47016-AA3C-4564-9DE0-F70BD29AD9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0610-372A-4BDA-9BE1-6010D54358D8}" type="datetime1">
              <a:rPr lang="en-US" smtClean="0"/>
              <a:t>8/15/2025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506608-6C34-4487-9778-C284DCF47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0B8C5A-8F74-4112-8E62-FBC5F8682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9293B-0F48-4631-B7D4-FA0DF5DA0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99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jpeg"/><Relationship Id="rId18" Type="http://schemas.openxmlformats.org/officeDocument/2006/relationships/image" Target="../media/image13.png"/><Relationship Id="rId3" Type="http://schemas.openxmlformats.org/officeDocument/2006/relationships/tags" Target="../tags/tag3.xml"/><Relationship Id="rId7" Type="http://schemas.openxmlformats.org/officeDocument/2006/relationships/image" Target="../media/image7.emf"/><Relationship Id="rId12" Type="http://schemas.openxmlformats.org/officeDocument/2006/relationships/image" Target="../media/image9.emf"/><Relationship Id="rId17" Type="http://schemas.openxmlformats.org/officeDocument/2006/relationships/image" Target="../media/image5.jpeg"/><Relationship Id="rId2" Type="http://schemas.openxmlformats.org/officeDocument/2006/relationships/tags" Target="../tags/tag2.xml"/><Relationship Id="rId16" Type="http://schemas.microsoft.com/office/2007/relationships/hdphoto" Target="../media/hdphoto1.wdp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emf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12.png"/><Relationship Id="rId10" Type="http://schemas.openxmlformats.org/officeDocument/2006/relationships/chart" Target="../charts/chart3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2.xm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  <a:sym typeface="Manrope Bold"/>
              </a:defRPr>
            </a:pPr>
            <a:r>
              <a:rPr lang="ru-RU" sz="2400" dirty="0">
                <a:sym typeface="Manrope Bold"/>
              </a:rPr>
              <a:t>О </a:t>
            </a:r>
            <a:r>
              <a:rPr lang="ru-RU" sz="2400" dirty="0" smtClean="0">
                <a:sym typeface="Manrope Bold"/>
              </a:rPr>
              <a:t>реализации региональной </a:t>
            </a:r>
            <a:r>
              <a:rPr lang="ru-RU" sz="2400" dirty="0">
                <a:sym typeface="Manrope Bold"/>
              </a:rPr>
              <a:t>программы </a:t>
            </a:r>
            <a:r>
              <a:rPr lang="ru-RU" sz="2400" dirty="0" smtClean="0">
                <a:sym typeface="Manrope Bold"/>
              </a:rPr>
              <a:t>модернизации первичного звена здравоохранения Нижегородской области (по состоянию на </a:t>
            </a:r>
            <a:r>
              <a:rPr lang="ru-RU" sz="2400" dirty="0" smtClean="0">
                <a:sym typeface="Manrope Bold"/>
              </a:rPr>
              <a:t>15.08.2025 </a:t>
            </a:r>
            <a:r>
              <a:rPr lang="ru-RU" sz="2400" dirty="0" smtClean="0">
                <a:sym typeface="Manrope Bold"/>
              </a:rPr>
              <a:t>г.)</a:t>
            </a:r>
            <a:endParaRPr sz="2400" dirty="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</a:pPr>
            <a:fld id="{81D60167-4931-47E6-BA6A-407CBD079E47}" type="slidenum">
              <a:rPr lang="ru-RU" smtClean="0"/>
              <a:pPr marL="25400">
                <a:lnSpc>
                  <a:spcPct val="100000"/>
                </a:lnSpc>
                <a:spcBef>
                  <a:spcPts val="30"/>
                </a:spcBef>
              </a:pPr>
              <a:t>1</a:t>
            </a:fld>
            <a:endParaRPr lang="ru-RU" dirty="0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133" y="139383"/>
            <a:ext cx="1748298" cy="137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5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>
            <a:extLst>
              <a:ext uri="{FF2B5EF4-FFF2-40B4-BE49-F238E27FC236}">
                <a16:creationId xmlns:a16="http://schemas.microsoft.com/office/drawing/2014/main" id="{A46FE874-93CF-44CD-B1C8-B55495BD4E9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Слайд think-cell" r:id="rId6" imgW="532" imgH="533" progId="TCLayout.ActiveDocument.1">
                  <p:embed/>
                </p:oleObj>
              </mc:Choice>
              <mc:Fallback>
                <p:oleObj name="Слайд think-cell" r:id="rId6" imgW="532" imgH="533" progId="TCLayout.ActiveDocument.1">
                  <p:embed/>
                  <p:pic>
                    <p:nvPicPr>
                      <p:cNvPr id="4" name="Объект 3" hidden="1">
                        <a:extLst>
                          <a:ext uri="{FF2B5EF4-FFF2-40B4-BE49-F238E27FC236}">
                            <a16:creationId xmlns:a16="http://schemas.microsoft.com/office/drawing/2014/main" id="{A46FE874-93CF-44CD-B1C8-B55495BD4E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3" name="Прямоугольник: скругленные углы 2">
            <a:extLst>
              <a:ext uri="{FF2B5EF4-FFF2-40B4-BE49-F238E27FC236}">
                <a16:creationId xmlns:a16="http://schemas.microsoft.com/office/drawing/2014/main" id="{CD7A095B-8C3F-41FA-836E-357E0D95DAD5}"/>
              </a:ext>
            </a:extLst>
          </p:cNvPr>
          <p:cNvSpPr/>
          <p:nvPr/>
        </p:nvSpPr>
        <p:spPr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5" name="Прямоугольник: скругленные углы 2">
            <a:extLst>
              <a:ext uri="{FF2B5EF4-FFF2-40B4-BE49-F238E27FC236}">
                <a16:creationId xmlns:a16="http://schemas.microsoft.com/office/drawing/2014/main" id="{C4E53E5F-FB84-46FE-B8AA-B87E73BBABD0}"/>
              </a:ext>
            </a:extLst>
          </p:cNvPr>
          <p:cNvSpPr/>
          <p:nvPr/>
        </p:nvSpPr>
        <p:spPr>
          <a:xfrm>
            <a:off x="8206969" y="1299903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7" name="Прямоугольник: скругленные углы 93">
            <a:extLst>
              <a:ext uri="{FF2B5EF4-FFF2-40B4-BE49-F238E27FC236}">
                <a16:creationId xmlns:a16="http://schemas.microsoft.com/office/drawing/2014/main" id="{638A355B-7716-4DE6-BF3F-E58920AB52FE}"/>
              </a:ext>
            </a:extLst>
          </p:cNvPr>
          <p:cNvSpPr/>
          <p:nvPr/>
        </p:nvSpPr>
        <p:spPr>
          <a:xfrm>
            <a:off x="280334" y="1299903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Модернизация </a:t>
            </a: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первичного звена  </a:t>
            </a:r>
            <a:endParaRPr lang="ru-RU" b="1" dirty="0" smtClean="0">
              <a:solidFill>
                <a:srgbClr val="FF0000"/>
              </a:solidFill>
              <a:latin typeface="Manrope Bold"/>
              <a:ea typeface="Tahoma" pitchFamily="34" charset="0"/>
              <a:cs typeface="Arial" panose="020B0604020202020204" pitchFamily="34" charset="0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</a:pPr>
            <a:r>
              <a:rPr lang="ru-RU" b="1" dirty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з</a:t>
            </a:r>
            <a:r>
              <a:rPr lang="ru-RU" b="1" dirty="0" smtClean="0">
                <a:solidFill>
                  <a:srgbClr val="FF0000"/>
                </a:solidFill>
                <a:latin typeface="Manrope Bold"/>
                <a:ea typeface="Tahoma" pitchFamily="34" charset="0"/>
                <a:cs typeface="Arial" panose="020B0604020202020204" pitchFamily="34" charset="0"/>
              </a:rPr>
              <a:t>дравоохранения </a:t>
            </a:r>
            <a:r>
              <a:rPr lang="ru-RU" b="1" dirty="0" smtClean="0">
                <a:latin typeface="Manrope Bold"/>
                <a:ea typeface="Tahoma" pitchFamily="34" charset="0"/>
                <a:cs typeface="Arial" panose="020B0604020202020204" pitchFamily="34" charset="0"/>
              </a:rPr>
              <a:t>2025 год</a:t>
            </a:r>
            <a:endParaRPr lang="ru-RU" b="1" dirty="0">
              <a:latin typeface="Manrope Bold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6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Дооснащение и переоснащение оборудованием</a:t>
            </a:r>
            <a:b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</a:br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(ед. высокотехнологичного оборудования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104" name="Диаграмма 10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7884937"/>
              </p:ext>
            </p:extLst>
          </p:nvPr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10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Проведение</a:t>
            </a:r>
          </a:p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капитального ремонта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(объектов здравоохранения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1" name="Скругленный прямоугольник 1">
            <a:extLst>
              <a:ext uri="{FF2B5EF4-FFF2-40B4-BE49-F238E27FC236}">
                <a16:creationId xmlns:a16="http://schemas.microsoft.com/office/drawing/2014/main" id="{1C0C667D-3844-9E41-AA14-84C55EF847C1}"/>
              </a:ext>
            </a:extLst>
          </p:cNvPr>
          <p:cNvSpPr/>
          <p:nvPr/>
        </p:nvSpPr>
        <p:spPr>
          <a:xfrm>
            <a:off x="1091694" y="1937222"/>
            <a:ext cx="2817948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Оснащение автомобильным 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транспортом и передвижными медицинскими комплексами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</a:t>
            </a:r>
            <a:r>
              <a:rPr lang="ru-RU" sz="1000" dirty="0" err="1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ед.автомобилей</a:t>
            </a:r>
            <a:r>
              <a:rPr lang="ru-RU" sz="10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 и ПМК</a:t>
            </a:r>
            <a:r>
              <a:rPr lang="ru-RU" sz="1200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)</a:t>
            </a:r>
            <a:endParaRPr lang="ru-RU" sz="12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3909642" y="1345746"/>
            <a:ext cx="3462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Количество, 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ед./объектов </a:t>
            </a:r>
          </a:p>
        </p:txBody>
      </p:sp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02AFDF67-619B-41BA-BFCD-A543EB68CB5B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214" name="TextBox 213">
            <a:extLst>
              <a:ext uri="{FF2B5EF4-FFF2-40B4-BE49-F238E27FC236}">
                <a16:creationId xmlns:a16="http://schemas.microsoft.com/office/drawing/2014/main" id="{8593BF73-1FE5-44ED-9ADB-012F7A4D668B}"/>
              </a:ext>
            </a:extLst>
          </p:cNvPr>
          <p:cNvSpPr txBox="1"/>
          <p:nvPr/>
        </p:nvSpPr>
        <p:spPr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РПМ</a:t>
            </a:r>
            <a:r>
              <a:rPr lang="ru-RU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млрд руб.</a:t>
            </a:r>
            <a:endParaRPr lang="ru-RU" sz="1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8A4A6C13-466D-48D5-855F-B78139E8C81C}"/>
              </a:ext>
            </a:extLst>
          </p:cNvPr>
          <p:cNvCxnSpPr>
            <a:cxnSpLocks/>
          </p:cNvCxnSpPr>
          <p:nvPr/>
        </p:nvCxnSpPr>
        <p:spPr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0DABF313-983D-42E3-9ED5-DC558B5A5E96}"/>
              </a:ext>
            </a:extLst>
          </p:cNvPr>
          <p:cNvSpPr txBox="1"/>
          <p:nvPr/>
        </p:nvSpPr>
        <p:spPr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199876E7-C89A-49E4-87DF-DD224DD36553}"/>
              </a:ext>
            </a:extLst>
          </p:cNvPr>
          <p:cNvSpPr txBox="1"/>
          <p:nvPr/>
        </p:nvSpPr>
        <p:spPr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ФБ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федеральный бюджет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E338DFE7-E04F-483E-BCBD-DFC846181666}"/>
              </a:ext>
            </a:extLst>
          </p:cNvPr>
          <p:cNvSpPr txBox="1"/>
          <p:nvPr/>
        </p:nvSpPr>
        <p:spPr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РПМ</a:t>
            </a:r>
            <a:r>
              <a:rPr lang="ru-RU" sz="1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региональная программа модернизации</a:t>
            </a:r>
            <a:endParaRPr lang="ru-RU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Строительство</a:t>
            </a:r>
          </a:p>
          <a:p>
            <a:r>
              <a:rPr lang="ru-RU" sz="1000" dirty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(новых объектов)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C0EB0E5-E464-4834-AF35-92053F32C0A9}"/>
              </a:ext>
            </a:extLst>
          </p:cNvPr>
          <p:cNvSpPr txBox="1"/>
          <p:nvPr/>
        </p:nvSpPr>
        <p:spPr>
          <a:xfrm>
            <a:off x="8206968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0C3D3B-4285-4235-9F16-101F05BACA42}"/>
              </a:ext>
            </a:extLst>
          </p:cNvPr>
          <p:cNvSpPr txBox="1"/>
          <p:nvPr/>
        </p:nvSpPr>
        <p:spPr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 smtClean="0"/>
              <a:t>1756</a:t>
            </a:r>
            <a:endParaRPr lang="ru-RU" dirty="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6B87053-163B-4999-A43B-BF4F94110715}"/>
              </a:ext>
            </a:extLst>
          </p:cNvPr>
          <p:cNvSpPr txBox="1"/>
          <p:nvPr/>
        </p:nvSpPr>
        <p:spPr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326</a:t>
            </a:r>
            <a:endParaRPr lang="ru-RU" sz="1600" b="1" dirty="0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F171B13D-AA96-4C20-8565-831F7140784B}"/>
              </a:ext>
            </a:extLst>
          </p:cNvPr>
          <p:cNvSpPr txBox="1"/>
          <p:nvPr/>
        </p:nvSpPr>
        <p:spPr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r>
              <a:rPr lang="ru-RU" dirty="0"/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285F0C7-C46E-4F02-A1B7-F1CE8D9B6650}"/>
              </a:ext>
            </a:extLst>
          </p:cNvPr>
          <p:cNvSpPr txBox="1"/>
          <p:nvPr/>
        </p:nvSpPr>
        <p:spPr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24</a:t>
            </a:r>
            <a:endParaRPr lang="ru-RU" sz="1600" b="1" dirty="0"/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04E88C0-DCD2-4BE4-B944-6BE75D961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5833722"/>
              </p:ext>
            </p:extLst>
          </p:nvPr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15A76681-BF91-445E-8377-3249C049F0DE}"/>
              </a:ext>
            </a:extLst>
          </p:cNvPr>
          <p:cNvSpPr txBox="1"/>
          <p:nvPr/>
        </p:nvSpPr>
        <p:spPr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3,717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 dirty="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CEDF191F-7567-48B1-A4CC-054B208C49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4455425"/>
              </p:ext>
            </p:extLst>
          </p:nvPr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4AD933-787B-461E-A4A6-A3430827BEF5}"/>
              </a:ext>
            </a:extLst>
          </p:cNvPr>
          <p:cNvGrpSpPr/>
          <p:nvPr/>
        </p:nvGrpSpPr>
        <p:grpSpPr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>
              <a:extLst>
                <a:ext uri="{FF2B5EF4-FFF2-40B4-BE49-F238E27FC236}">
                  <a16:creationId xmlns:a16="http://schemas.microsoft.com/office/drawing/2014/main" id="{5A53AA87-E4A9-4B94-8D32-29EDF1C148D6}"/>
                </a:ext>
              </a:extLst>
            </p:cNvPr>
            <p:cNvSpPr/>
            <p:nvPr/>
          </p:nvSpPr>
          <p:spPr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9" name="Picture 2">
              <a:extLst>
                <a:ext uri="{FF2B5EF4-FFF2-40B4-BE49-F238E27FC236}">
                  <a16:creationId xmlns:a16="http://schemas.microsoft.com/office/drawing/2014/main" id="{505476E0-1066-46D2-8940-DE07A09FCE3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>
              <a:fillRect/>
            </a:stretch>
          </p:blipFill>
          <p:spPr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8B04FC4B-9B3C-4E90-AFE8-6FDD886B62F2}"/>
              </a:ext>
            </a:extLst>
          </p:cNvPr>
          <p:cNvGrpSpPr/>
          <p:nvPr/>
        </p:nvGrpSpPr>
        <p:grpSpPr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B8C36BA1-2F68-4D84-BBF3-18616339EDE0}"/>
                </a:ext>
              </a:extLst>
            </p:cNvPr>
            <p:cNvSpPr/>
            <p:nvPr/>
          </p:nvSpPr>
          <p:spPr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56" name="Picture 99">
              <a:extLst>
                <a:ext uri="{FF2B5EF4-FFF2-40B4-BE49-F238E27FC236}">
                  <a16:creationId xmlns:a16="http://schemas.microsoft.com/office/drawing/2014/main" id="{649A58AA-A711-4F02-A7DE-A6B732E1FC80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biLevel thresh="75000"/>
            </a:blip>
            <a:stretch>
              <a:fillRect/>
            </a:stretch>
          </p:blipFill>
          <p:spPr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953684D-2E47-43DD-A6C8-2D8ED3A7D4CF}"/>
              </a:ext>
            </a:extLst>
          </p:cNvPr>
          <p:cNvGrpSpPr/>
          <p:nvPr/>
        </p:nvGrpSpPr>
        <p:grpSpPr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E1FD2ABA-39FB-4F98-91B2-7FBAD8D74134}"/>
                </a:ext>
              </a:extLst>
            </p:cNvPr>
            <p:cNvSpPr/>
            <p:nvPr/>
          </p:nvSpPr>
          <p:spPr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63" name="Picture 11" descr="http://files.nicwebsite.ru/rucenter15257/image/_38.jpg">
              <a:extLst>
                <a:ext uri="{FF2B5EF4-FFF2-40B4-BE49-F238E27FC236}">
                  <a16:creationId xmlns:a16="http://schemas.microsoft.com/office/drawing/2014/main" id="{57656A13-7142-4450-9829-D2B7595CB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71" name="Group 3">
            <a:extLst>
              <a:ext uri="{FF2B5EF4-FFF2-40B4-BE49-F238E27FC236}">
                <a16:creationId xmlns:a16="http://schemas.microsoft.com/office/drawing/2014/main" id="{9970251F-1C31-421A-B505-108031696320}"/>
              </a:ext>
            </a:extLst>
          </p:cNvPr>
          <p:cNvGrpSpPr/>
          <p:nvPr/>
        </p:nvGrpSpPr>
        <p:grpSpPr>
          <a:xfrm>
            <a:off x="645538" y="4161108"/>
            <a:ext cx="370623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>
              <a:extLst>
                <a:ext uri="{FF2B5EF4-FFF2-40B4-BE49-F238E27FC236}">
                  <a16:creationId xmlns:a16="http://schemas.microsoft.com/office/drawing/2014/main" id="{D899E55C-E4AF-41F1-B812-FEC7FF68FD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15" descr="https://urfu-2017.github.io/javascript-slides/08-async/lib/img/loader-done.png">
              <a:extLst>
                <a:ext uri="{FF2B5EF4-FFF2-40B4-BE49-F238E27FC236}">
                  <a16:creationId xmlns:a16="http://schemas.microsoft.com/office/drawing/2014/main" id="{09EC18B1-1360-42CF-99D7-E16D040462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Photocopy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8" t="23709" r="22350" b="27669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242F335-7976-4CDA-A592-2CBE9F9A773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2F5D575-9304-4371-833E-7897E8E28B2B}"/>
              </a:ext>
            </a:extLst>
          </p:cNvPr>
          <p:cNvSpPr txBox="1"/>
          <p:nvPr/>
        </p:nvSpPr>
        <p:spPr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  <a:latin typeface="Manrope Bold"/>
                <a:cs typeface="Arial" panose="020B0604020202020204" pitchFamily="34" charset="0"/>
              </a:rPr>
              <a:t>Приобретение быстровозводимых модульных конструкций</a:t>
            </a:r>
            <a:endParaRPr lang="ru-RU" sz="1000" dirty="0">
              <a:solidFill>
                <a:schemeClr val="bg2">
                  <a:lumMod val="25000"/>
                </a:schemeClr>
              </a:solidFill>
              <a:latin typeface="Manrope Bold"/>
              <a:cs typeface="Arial" panose="020B0604020202020204" pitchFamily="34" charset="0"/>
            </a:endParaRP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33E85848-A963-4440-88BB-F0588514CB13}"/>
              </a:ext>
            </a:extLst>
          </p:cNvPr>
          <p:cNvSpPr/>
          <p:nvPr/>
        </p:nvSpPr>
        <p:spPr>
          <a:xfrm>
            <a:off x="586858" y="4785299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6B8B3829-5CD3-864D-744B-6F3BD1898BAE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958317" y="358961"/>
            <a:ext cx="1089989" cy="71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7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Owm37laotyvydanSBNFJ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2478</TotalTime>
  <Words>103</Words>
  <Application>Microsoft Office PowerPoint</Application>
  <PresentationFormat>Широкоэкранный</PresentationFormat>
  <Paragraphs>38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 Neue</vt:lpstr>
      <vt:lpstr>Manrope Bold</vt:lpstr>
      <vt:lpstr>Tahoma</vt:lpstr>
      <vt:lpstr>Тема Office</vt:lpstr>
      <vt:lpstr>Слайд think-cell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Иван Юрченко</dc:creator>
  <cp:lastModifiedBy>Анастасия Сергеевна Чувелева</cp:lastModifiedBy>
  <cp:revision>211</cp:revision>
  <cp:lastPrinted>2025-05-22T08:59:55Z</cp:lastPrinted>
  <dcterms:created xsi:type="dcterms:W3CDTF">2021-07-15T07:55:03Z</dcterms:created>
  <dcterms:modified xsi:type="dcterms:W3CDTF">2025-08-15T13:42:10Z</dcterms:modified>
</cp:coreProperties>
</file>