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68" r:id="rId2"/>
    <p:sldId id="267" r:id="rId3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C9C9"/>
    <a:srgbClr val="C2C2C2"/>
    <a:srgbClr val="F6B386"/>
    <a:srgbClr val="89A6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00" autoAdjust="0"/>
    <p:restoredTop sz="92153" autoAdjust="0"/>
  </p:normalViewPr>
  <p:slideViewPr>
    <p:cSldViewPr snapToGrid="0">
      <p:cViewPr varScale="1">
        <p:scale>
          <a:sx n="106" d="100"/>
          <a:sy n="106" d="100"/>
        </p:scale>
        <p:origin x="121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293175257995762"/>
          <c:y val="1.0234512863378844E-2"/>
          <c:w val="0.76436294497917034"/>
          <c:h val="0.7900625027853290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Лист1!$A$5</c:f>
              <c:strCache>
                <c:ptCount val="1"/>
                <c:pt idx="0">
                  <c:v>в процессе поставки/ввода</c:v>
                </c:pt>
              </c:strCache>
            </c:strRef>
          </c:tx>
          <c:spPr>
            <a:solidFill>
              <a:srgbClr val="E7835F"/>
            </a:solidFill>
            <a:ln>
              <a:solidFill>
                <a:schemeClr val="bg2">
                  <a:lumMod val="50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E7835F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7786-4156-B558-824CB84C5430}"/>
              </c:ext>
            </c:extLst>
          </c:dPt>
          <c:dPt>
            <c:idx val="1"/>
            <c:invertIfNegative val="0"/>
            <c:bubble3D val="0"/>
            <c:spPr>
              <a:solidFill>
                <a:srgbClr val="E7835F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786-4156-B558-824CB84C5430}"/>
              </c:ext>
            </c:extLst>
          </c:dPt>
          <c:dPt>
            <c:idx val="2"/>
            <c:invertIfNegative val="0"/>
            <c:bubble3D val="0"/>
            <c:spPr>
              <a:solidFill>
                <a:srgbClr val="E7835F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7786-4156-B558-824CB84C5430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786-4156-B558-824CB84C543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786-4156-B558-824CB84C5430}"/>
                </c:ext>
              </c:extLst>
            </c:dLbl>
            <c:dLbl>
              <c:idx val="2"/>
              <c:layout>
                <c:manualLayout>
                  <c:x val="-4.5987688818087458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262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7786-4156-B558-824CB84C5430}"/>
                </c:ext>
              </c:extLst>
            </c:dLbl>
            <c:dLbl>
              <c:idx val="3"/>
              <c:layout>
                <c:manualLayout>
                  <c:x val="-3.0658459212058006E-3"/>
                  <c:y val="2.3602210457880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387-40B3-AC23-D2EDA57879A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387-40B3-AC23-D2EDA57879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Лист1!$A$6:$A$10</c:f>
              <c:numCache>
                <c:formatCode>General</c:formatCode>
                <c:ptCount val="5"/>
                <c:pt idx="0">
                  <c:v>24</c:v>
                </c:pt>
                <c:pt idx="1">
                  <c:v>4</c:v>
                </c:pt>
                <c:pt idx="2">
                  <c:v>100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86-4156-B558-824CB84C5430}"/>
            </c:ext>
          </c:extLst>
        </c:ser>
        <c:ser>
          <c:idx val="1"/>
          <c:order val="1"/>
          <c:tx>
            <c:strRef>
              <c:f>Лист1!$B$5</c:f>
              <c:strCache>
                <c:ptCount val="1"/>
                <c:pt idx="0">
                  <c:v>поставлено/введено</c:v>
                </c:pt>
              </c:strCache>
            </c:strRef>
          </c:tx>
          <c:spPr>
            <a:solidFill>
              <a:srgbClr val="BED7E8"/>
            </a:solidFill>
            <a:ln>
              <a:solidFill>
                <a:schemeClr val="bg2">
                  <a:lumMod val="50000"/>
                </a:schemeClr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BED7E8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7786-4156-B558-824CB84C5430}"/>
              </c:ext>
            </c:extLst>
          </c:dPt>
          <c:dLbls>
            <c:dLbl>
              <c:idx val="0"/>
              <c:layout>
                <c:manualLayout>
                  <c:x val="5.3985684189384278E-2"/>
                  <c:y val="5.897650227547026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24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2387-40B3-AC23-D2EDA57879A8}"/>
                </c:ext>
              </c:extLst>
            </c:dLbl>
            <c:dLbl>
              <c:idx val="1"/>
              <c:layout>
                <c:manualLayout>
                  <c:x val="2.6950958294115021E-2"/>
                  <c:y val="-2.948825113773567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7786-4156-B558-824CB84C5430}"/>
                </c:ext>
              </c:extLst>
            </c:dLbl>
            <c:dLbl>
              <c:idx val="2"/>
              <c:layout>
                <c:manualLayout>
                  <c:x val="-2.3585287126126728E-3"/>
                  <c:y val="-4.125684963313829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64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741607850303683E-2"/>
                      <c:h val="4.61491130305563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2387-40B3-AC23-D2EDA57879A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387-40B3-AC23-D2EDA57879A8}"/>
                </c:ext>
              </c:extLst>
            </c:dLbl>
            <c:dLbl>
              <c:idx val="4"/>
              <c:layout>
                <c:manualLayout>
                  <c:x val="7.9592015571600366E-2"/>
                  <c:y val="-1.35152923083188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2387-40B3-AC23-D2EDA57879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Лист1!$B$6:$B$10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47</c:v>
                </c:pt>
                <c:pt idx="3">
                  <c:v>300</c:v>
                </c:pt>
                <c:pt idx="4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86-4156-B558-824CB84C54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6"/>
        <c:overlap val="100"/>
        <c:axId val="413541424"/>
        <c:axId val="413541816"/>
      </c:barChart>
      <c:catAx>
        <c:axId val="413541424"/>
        <c:scaling>
          <c:orientation val="minMax"/>
        </c:scaling>
        <c:delete val="1"/>
        <c:axPos val="l"/>
        <c:majorTickMark val="none"/>
        <c:minorTickMark val="none"/>
        <c:tickLblPos val="nextTo"/>
        <c:crossAx val="413541816"/>
        <c:crosses val="autoZero"/>
        <c:auto val="1"/>
        <c:lblAlgn val="ctr"/>
        <c:lblOffset val="100"/>
        <c:noMultiLvlLbl val="0"/>
      </c:catAx>
      <c:valAx>
        <c:axId val="41354181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13541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6.2695100657515324E-2"/>
          <c:y val="0.83009842334656314"/>
          <c:w val="0.87292213499716231"/>
          <c:h val="0.121559004411961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050" b="1" i="0" u="none" strike="noStrike" kern="1200" baseline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054039542351105"/>
          <c:y val="0.10513424535911468"/>
          <c:w val="0.55060252620622008"/>
          <c:h val="0.8538871990260595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c:spPr>
          <c:dPt>
            <c:idx val="0"/>
            <c:bubble3D val="0"/>
            <c:spPr>
              <a:solidFill>
                <a:srgbClr val="B9BBBD"/>
              </a:solidFill>
              <a:ln w="19050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9F0-48D4-90E8-F5ED8392BED4}"/>
              </c:ext>
            </c:extLst>
          </c:dPt>
          <c:dPt>
            <c:idx val="1"/>
            <c:bubble3D val="0"/>
            <c:spPr>
              <a:solidFill>
                <a:srgbClr val="E4E5E6"/>
              </a:solidFill>
              <a:ln w="19050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89F0-48D4-90E8-F5ED8392BED4}"/>
              </c:ext>
            </c:extLst>
          </c:dPt>
          <c:dLbls>
            <c:dLbl>
              <c:idx val="0"/>
              <c:layout>
                <c:manualLayout>
                  <c:x val="-0.10725039357380269"/>
                  <c:y val="-0.1511304777037273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3,568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9F0-48D4-90E8-F5ED8392BED4}"/>
                </c:ext>
              </c:extLst>
            </c:dLbl>
            <c:dLbl>
              <c:idx val="1"/>
              <c:layout>
                <c:manualLayout>
                  <c:x val="0.12800853426550643"/>
                  <c:y val="6.570890334944667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0,149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9F0-48D4-90E8-F5ED8392BE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nrope Bold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ФБ</c:v>
                </c:pt>
                <c:pt idx="1">
                  <c:v>РБ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3.56</c:v>
                </c:pt>
                <c:pt idx="1">
                  <c:v>0.14899999999999999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F0-48D4-90E8-F5ED8392BE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21"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3245946646130087"/>
          <c:y val="0.38501226479963707"/>
          <c:w val="0.14413272070993435"/>
          <c:h val="0.179619706754451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108915403493851"/>
          <c:y val="0.1068455970575239"/>
          <c:w val="0.78203952273711086"/>
          <c:h val="0.573716270368559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 w="9525">
                <a:solidFill>
                  <a:schemeClr val="bg2">
                    <a:lumMod val="2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42F0-47C0-A762-7D3250D173D8}"/>
              </c:ext>
            </c:extLst>
          </c:dPt>
          <c:dLbls>
            <c:dLbl>
              <c:idx val="0"/>
              <c:layout>
                <c:manualLayout>
                  <c:x val="0"/>
                  <c:y val="-1.981883664844136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2F0-47C0-A762-7D3250D173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nrope Bold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факт
на 09.07.2025</c:v>
                </c:pt>
              </c:strCache>
            </c:strRef>
          </c:cat>
          <c:val>
            <c:numRef>
              <c:f>Лист1!$B$2</c:f>
              <c:numCache>
                <c:formatCode>0%</c:formatCode>
                <c:ptCount val="1"/>
                <c:pt idx="0">
                  <c:v>0.81140000000000001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F0-47C0-A762-7D3250D173D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9"/>
        <c:overlap val="-27"/>
        <c:axId val="413542992"/>
        <c:axId val="413543384"/>
      </c:barChart>
      <c:catAx>
        <c:axId val="413542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2">
                <a:lumMod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13543384"/>
        <c:crosses val="autoZero"/>
        <c:auto val="1"/>
        <c:lblAlgn val="ctr"/>
        <c:lblOffset val="100"/>
        <c:noMultiLvlLbl val="0"/>
      </c:catAx>
      <c:valAx>
        <c:axId val="413543384"/>
        <c:scaling>
          <c:orientation val="minMax"/>
          <c:max val="1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413542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0.04345</cdr:x>
      <cdr:y>0.06695</cdr:y>
    </cdr:from>
    <cdr:to>
      <cdr:x>0.18747</cdr:x>
      <cdr:y>0.14556</cdr:y>
    </cdr:to>
    <cdr:sp macro="" textlink="">
      <cdr:nvSpPr>
        <cdr:cNvPr id="2" name="TextBox 5">
          <a:extLst xmlns:a="http://schemas.openxmlformats.org/drawingml/2006/main">
            <a:ext uri="{FF2B5EF4-FFF2-40B4-BE49-F238E27FC236}">
              <a16:creationId xmlns:a16="http://schemas.microsoft.com/office/drawing/2014/main" id="{0A0C3D3B-4285-4235-9F16-101F05BACA42}"/>
            </a:ext>
          </a:extLst>
        </cdr:cNvPr>
        <cdr:cNvSpPr txBox="1"/>
      </cdr:nvSpPr>
      <cdr:spPr>
        <a:xfrm xmlns:a="http://schemas.openxmlformats.org/drawingml/2006/main">
          <a:off x="180008" y="288341"/>
          <a:ext cx="596590" cy="33855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algn="l" defTabSz="914400" rtl="0" eaLnBrk="1" latinLnBrk="0" hangingPunct="1"/>
          <a:r>
            <a:rPr lang="ru-RU" sz="1600" b="1" dirty="0"/>
            <a:t>3</a:t>
          </a:r>
          <a:r>
            <a:rPr lang="ru-RU" sz="16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4</a:t>
          </a:r>
          <a:endParaRPr lang="ru-RU" sz="1600" b="1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0.48142</cdr:x>
      <cdr:y>0.21708</cdr:y>
    </cdr:from>
    <cdr:to>
      <cdr:x>0.62544</cdr:x>
      <cdr:y>0.2814</cdr:y>
    </cdr:to>
    <cdr:sp macro="" textlink="">
      <cdr:nvSpPr>
        <cdr:cNvPr id="3" name="TextBox 5">
          <a:extLst xmlns:a="http://schemas.openxmlformats.org/drawingml/2006/main">
            <a:ext uri="{FF2B5EF4-FFF2-40B4-BE49-F238E27FC236}">
              <a16:creationId xmlns:a16="http://schemas.microsoft.com/office/drawing/2014/main" id="{0A0C3D3B-4285-4235-9F16-101F05BACA42}"/>
            </a:ext>
          </a:extLst>
        </cdr:cNvPr>
        <cdr:cNvSpPr txBox="1"/>
      </cdr:nvSpPr>
      <cdr:spPr>
        <a:xfrm xmlns:a="http://schemas.openxmlformats.org/drawingml/2006/main">
          <a:off x="1994254" y="934936"/>
          <a:ext cx="596563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 smtClean="0"/>
            <a:t>1756</a:t>
          </a:r>
          <a:endParaRPr lang="ru-RU" sz="12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29837" cy="498236"/>
          </a:xfrm>
          <a:prstGeom prst="rect">
            <a:avLst/>
          </a:prstGeom>
        </p:spPr>
        <p:txBody>
          <a:bodyPr vert="horz" lIns="90882" tIns="45441" rIns="90882" bIns="4544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1"/>
            <a:ext cx="2929837" cy="498236"/>
          </a:xfrm>
          <a:prstGeom prst="rect">
            <a:avLst/>
          </a:prstGeom>
        </p:spPr>
        <p:txBody>
          <a:bodyPr vert="horz" lIns="90882" tIns="45441" rIns="90882" bIns="45441" rtlCol="0"/>
          <a:lstStyle>
            <a:lvl1pPr algn="r">
              <a:defRPr sz="1200"/>
            </a:lvl1pPr>
          </a:lstStyle>
          <a:p>
            <a:fld id="{256CE948-4BA2-4BCA-B67A-21A80693EE82}" type="datetimeFigureOut">
              <a:rPr lang="ru-RU" smtClean="0"/>
              <a:t>09.07.2025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82" tIns="45441" rIns="90882" bIns="4544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5608"/>
            <a:ext cx="5408930" cy="3914488"/>
          </a:xfrm>
          <a:prstGeom prst="rect">
            <a:avLst/>
          </a:prstGeom>
        </p:spPr>
        <p:txBody>
          <a:bodyPr vert="horz" lIns="90882" tIns="45441" rIns="90882" bIns="4544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277"/>
            <a:ext cx="2929837" cy="498236"/>
          </a:xfrm>
          <a:prstGeom prst="rect">
            <a:avLst/>
          </a:prstGeom>
        </p:spPr>
        <p:txBody>
          <a:bodyPr vert="horz" lIns="90882" tIns="45441" rIns="90882" bIns="4544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4277"/>
            <a:ext cx="2929837" cy="498236"/>
          </a:xfrm>
          <a:prstGeom prst="rect">
            <a:avLst/>
          </a:prstGeom>
        </p:spPr>
        <p:txBody>
          <a:bodyPr vert="horz" lIns="90882" tIns="45441" rIns="90882" bIns="45441" rtlCol="0" anchor="b"/>
          <a:lstStyle>
            <a:lvl1pPr algn="r">
              <a:defRPr sz="1200"/>
            </a:lvl1pPr>
          </a:lstStyle>
          <a:p>
            <a:fld id="{1C93E21A-674E-4D4D-9255-92B27655B2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778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3E21A-674E-4D4D-9255-92B27655B21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061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4EA76-DF72-4876-A1A9-8232E1ACACC1}" type="slidenum">
              <a:rPr lang="ru-RU" smtClean="0">
                <a:latin typeface="Arial" panose="020B0604020202020204" pitchFamily="34" charset="0"/>
              </a:rPr>
              <a:pPr/>
              <a:t>2</a:t>
            </a:fld>
            <a:endParaRPr 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429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11DF1C-6288-4805-ACD9-3B1C0D6C1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8612D67-C620-4947-97A3-38C1F66EA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FDA2-0614-40F0-BFFF-82596DBE3742}" type="datetime1">
              <a:rPr lang="en-US" smtClean="0"/>
              <a:t>7/9/2025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CAC1246-4BCC-4E64-A491-2D9AE284C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30E85C4-9534-4519-A35E-F2C7534F4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293B-0F48-4631-B7D4-FA0DF5DA0F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736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0" name="Слайд think-cell" r:id="rId4" imgW="592" imgH="591" progId="TCLayout.ActiveDocument.1">
                  <p:embed/>
                </p:oleObj>
              </mc:Choice>
              <mc:Fallback>
                <p:oleObj name="Слайд think-cell" r:id="rId4" imgW="592" imgH="591" progId="TCLayout.ActiveDocument.1">
                  <p:embed/>
                  <p:pic>
                    <p:nvPicPr>
                      <p:cNvPr id="2" name="Объект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89BD55ED-F61F-D642-A39F-931CA0F3C6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3603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242F335-7976-4CDA-A592-2CBE9F9A773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540487A7-3EA0-1049-9973-AEEFFD28FCFA}"/>
              </a:ext>
            </a:extLst>
          </p:cNvPr>
          <p:cNvSpPr/>
          <p:nvPr userDrawn="1"/>
        </p:nvSpPr>
        <p:spPr>
          <a:xfrm flipH="1">
            <a:off x="263349" y="301735"/>
            <a:ext cx="11721711" cy="792089"/>
          </a:xfrm>
          <a:prstGeom prst="parallelogram">
            <a:avLst>
              <a:gd name="adj" fmla="val 56742"/>
            </a:avLst>
          </a:prstGeom>
          <a:solidFill>
            <a:schemeClr val="bg1">
              <a:lumMod val="85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0" i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62905A2-C016-B741-BD49-16A3E3A939B1}"/>
              </a:ext>
            </a:extLst>
          </p:cNvPr>
          <p:cNvGrpSpPr/>
          <p:nvPr userDrawn="1"/>
        </p:nvGrpSpPr>
        <p:grpSpPr>
          <a:xfrm>
            <a:off x="9240820" y="430599"/>
            <a:ext cx="2504796" cy="534360"/>
            <a:chOff x="1326854" y="485273"/>
            <a:chExt cx="6343946" cy="1353383"/>
          </a:xfrm>
        </p:grpSpPr>
        <p:sp>
          <p:nvSpPr>
            <p:cNvPr id="9" name="Заголовок 1">
              <a:extLst>
                <a:ext uri="{FF2B5EF4-FFF2-40B4-BE49-F238E27FC236}">
                  <a16:creationId xmlns:a16="http://schemas.microsoft.com/office/drawing/2014/main" id="{EBFA88D6-8786-754C-B6D9-019C6946852D}"/>
                </a:ext>
              </a:extLst>
            </p:cNvPr>
            <p:cNvSpPr txBox="1">
              <a:spLocks/>
            </p:cNvSpPr>
            <p:nvPr/>
          </p:nvSpPr>
          <p:spPr>
            <a:xfrm>
              <a:off x="2744994" y="713764"/>
              <a:ext cx="4925806" cy="1124892"/>
            </a:xfrm>
            <a:prstGeom prst="rect">
              <a:avLst/>
            </a:prstGeom>
          </p:spPr>
          <p:txBody>
            <a:bodyPr/>
            <a:lstStyle>
              <a:lvl1pPr algn="ctr" defTabSz="2438645" rtl="0" eaLnBrk="1" latinLnBrk="0" hangingPunct="1">
                <a:spcBef>
                  <a:spcPct val="0"/>
                </a:spcBef>
                <a:buNone/>
                <a:defRPr sz="11701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tabLst>
                  <a:tab pos="4183978" algn="l"/>
                  <a:tab pos="6485713" algn="l"/>
                </a:tabLst>
              </a:pPr>
              <a:r>
                <a:rPr lang="ru-RU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Helvetica Neue" panose="02000503000000020004" pitchFamily="2" charset="0"/>
                  <a:cs typeface="Arial" panose="020B0604020202020204" pitchFamily="34" charset="0"/>
                </a:rPr>
                <a:t>Правительство Нижегородской области</a:t>
              </a: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6C0A8356-D534-E042-A397-00C04CEE0CB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6854" y="485273"/>
              <a:ext cx="1313964" cy="13533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86602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615DC-D3DD-4FF7-BB4F-C01552B71262}" type="datetime1">
              <a:rPr lang="en-US" smtClean="0"/>
              <a:t>7/9/2025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/>
              <a:pPr marL="25400">
                <a:lnSpc>
                  <a:spcPct val="100000"/>
                </a:lnSpc>
                <a:spcBef>
                  <a:spcPts val="30"/>
                </a:spcBef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4314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138A76-C4AC-4669-B0AA-CFF8CA8C0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348075-2DAB-4A65-A85B-CFC4BA2F8E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4E47016-AA3C-4564-9DE0-F70BD29AD9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00610-372A-4BDA-9BE1-6010D54358D8}" type="datetime1">
              <a:rPr lang="en-US" smtClean="0"/>
              <a:t>7/9/2025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506608-6C34-4487-9778-C284DCF476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90B8C5A-8F74-4112-8E62-FBC5F8682A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9293B-0F48-4631-B7D4-FA0DF5DA0F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996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13" Type="http://schemas.openxmlformats.org/officeDocument/2006/relationships/image" Target="../media/image10.jpeg"/><Relationship Id="rId18" Type="http://schemas.openxmlformats.org/officeDocument/2006/relationships/image" Target="../media/image13.png"/><Relationship Id="rId3" Type="http://schemas.openxmlformats.org/officeDocument/2006/relationships/tags" Target="../tags/tag3.xml"/><Relationship Id="rId7" Type="http://schemas.openxmlformats.org/officeDocument/2006/relationships/image" Target="../media/image7.emf"/><Relationship Id="rId12" Type="http://schemas.openxmlformats.org/officeDocument/2006/relationships/image" Target="../media/image9.emf"/><Relationship Id="rId17" Type="http://schemas.openxmlformats.org/officeDocument/2006/relationships/image" Target="../media/image5.jpeg"/><Relationship Id="rId2" Type="http://schemas.openxmlformats.org/officeDocument/2006/relationships/tags" Target="../tags/tag2.xml"/><Relationship Id="rId16" Type="http://schemas.microsoft.com/office/2007/relationships/hdphoto" Target="../media/hdphoto1.wdp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emf"/><Relationship Id="rId5" Type="http://schemas.openxmlformats.org/officeDocument/2006/relationships/notesSlide" Target="../notesSlides/notesSlide2.xml"/><Relationship Id="rId15" Type="http://schemas.openxmlformats.org/officeDocument/2006/relationships/image" Target="../media/image12.png"/><Relationship Id="rId10" Type="http://schemas.openxmlformats.org/officeDocument/2006/relationships/chart" Target="../charts/chart3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2.xml"/><Relationship Id="rId9" Type="http://schemas.openxmlformats.org/officeDocument/2006/relationships/chart" Target="../charts/chart2.xml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8" name="Пример обложки…"/>
          <p:cNvSpPr txBox="1"/>
          <p:nvPr/>
        </p:nvSpPr>
        <p:spPr>
          <a:xfrm>
            <a:off x="344112" y="1561382"/>
            <a:ext cx="11471370" cy="642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5400" tIns="25400" rIns="25400" bIns="25400" anchor="ctr">
            <a:spAutoFit/>
          </a:bodyPr>
          <a:lstStyle/>
          <a:p>
            <a:pPr algn="ctr">
              <a:lnSpc>
                <a:spcPct val="80000"/>
              </a:lnSpc>
              <a:defRPr sz="7000">
                <a:latin typeface="Manrope Bold"/>
                <a:ea typeface="Manrope Bold"/>
                <a:cs typeface="Manrope Bold"/>
                <a:sym typeface="Manrope Bold"/>
              </a:defRPr>
            </a:pPr>
            <a:r>
              <a:rPr lang="ru-RU" sz="2400" dirty="0">
                <a:sym typeface="Manrope Bold"/>
              </a:rPr>
              <a:t>О </a:t>
            </a:r>
            <a:r>
              <a:rPr lang="ru-RU" sz="2400" dirty="0" smtClean="0">
                <a:sym typeface="Manrope Bold"/>
              </a:rPr>
              <a:t>реализации региональной </a:t>
            </a:r>
            <a:r>
              <a:rPr lang="ru-RU" sz="2400" dirty="0">
                <a:sym typeface="Manrope Bold"/>
              </a:rPr>
              <a:t>программы </a:t>
            </a:r>
            <a:r>
              <a:rPr lang="ru-RU" sz="2400" dirty="0" smtClean="0">
                <a:sym typeface="Manrope Bold"/>
              </a:rPr>
              <a:t>модернизации первичного звена здравоохранения Нижегородской области (по состоянию на </a:t>
            </a:r>
            <a:r>
              <a:rPr lang="ru-RU" sz="2400" dirty="0" smtClean="0">
                <a:sym typeface="Manrope Bold"/>
              </a:rPr>
              <a:t>09.07.2025 </a:t>
            </a:r>
            <a:r>
              <a:rPr lang="ru-RU" sz="2400" dirty="0" smtClean="0">
                <a:sym typeface="Manrope Bold"/>
              </a:rPr>
              <a:t>г.)</a:t>
            </a:r>
            <a:endParaRPr sz="2400" dirty="0"/>
          </a:p>
        </p:txBody>
      </p:sp>
      <p:pic>
        <p:nvPicPr>
          <p:cNvPr id="3619" name="Ministerstvo_Zdravoohraneniya_CMYK.pdf" descr="Ministerstvo_Zdravoohraneniya_CMYK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2182" y="344685"/>
            <a:ext cx="1811618" cy="596884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74" y="2761130"/>
            <a:ext cx="11998245" cy="3960346"/>
          </a:xfrm>
          <a:prstGeom prst="rect">
            <a:avLst/>
          </a:prstGeom>
          <a:effectLst>
            <a:glow>
              <a:schemeClr val="accent1">
                <a:alpha val="0"/>
              </a:schemeClr>
            </a:glow>
            <a:reflection endPos="0" dist="50800" dir="5400000" sy="-100000" algn="bl" rotWithShape="0"/>
            <a:softEdge rad="177800"/>
          </a:effec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lang="ru-RU" smtClean="0"/>
              <a:pPr marL="25400">
                <a:lnSpc>
                  <a:spcPct val="100000"/>
                </a:lnSpc>
                <a:spcBef>
                  <a:spcPts val="30"/>
                </a:spcBef>
              </a:pPr>
              <a:t>1</a:t>
            </a:fld>
            <a:endParaRPr lang="ru-RU" dirty="0"/>
          </a:p>
        </p:txBody>
      </p:sp>
      <p:pic>
        <p:nvPicPr>
          <p:cNvPr id="12" name="Picture 55" descr="https://sun9-70.userapi.com/sun9-67/impg/BYN5YSvgOZPaWOsIYKot2IeAjZpzPumVWXfFyA/d_ONlWsBltI.jpg?size=727x370&amp;quality=96&amp;sign=0bfc904bb711b9237da0349f96248802&amp;c_uniq_tag=UBBkQQsjy3PUYgJFEe-rPY_A7uwbFqHHNXghCrA3oFM&amp;type=album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8" t="23709" r="22350" b="27669"/>
          <a:stretch/>
        </p:blipFill>
        <p:spPr bwMode="auto">
          <a:xfrm>
            <a:off x="1937431" y="333362"/>
            <a:ext cx="1664274" cy="670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B8B3829-5CD3-864D-744B-6F3BD1898BA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9133" y="139383"/>
            <a:ext cx="1748298" cy="137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75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 hidden="1">
            <a:extLst>
              <a:ext uri="{FF2B5EF4-FFF2-40B4-BE49-F238E27FC236}">
                <a16:creationId xmlns:a16="http://schemas.microsoft.com/office/drawing/2014/main" id="{A46FE874-93CF-44CD-B1C8-B55495BD4E9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9" name="Слайд think-cell" r:id="rId6" imgW="532" imgH="533" progId="TCLayout.ActiveDocument.1">
                  <p:embed/>
                </p:oleObj>
              </mc:Choice>
              <mc:Fallback>
                <p:oleObj name="Слайд think-cell" r:id="rId6" imgW="532" imgH="533" progId="TCLayout.ActiveDocument.1">
                  <p:embed/>
                  <p:pic>
                    <p:nvPicPr>
                      <p:cNvPr id="4" name="Объект 3" hidden="1">
                        <a:extLst>
                          <a:ext uri="{FF2B5EF4-FFF2-40B4-BE49-F238E27FC236}">
                            <a16:creationId xmlns:a16="http://schemas.microsoft.com/office/drawing/2014/main" id="{A46FE874-93CF-44CD-B1C8-B55495BD4E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" name="Прямоугольник: скругленные углы 2">
            <a:extLst>
              <a:ext uri="{FF2B5EF4-FFF2-40B4-BE49-F238E27FC236}">
                <a16:creationId xmlns:a16="http://schemas.microsoft.com/office/drawing/2014/main" id="{CD7A095B-8C3F-41FA-836E-357E0D95DAD5}"/>
              </a:ext>
            </a:extLst>
          </p:cNvPr>
          <p:cNvSpPr/>
          <p:nvPr/>
        </p:nvSpPr>
        <p:spPr>
          <a:xfrm>
            <a:off x="8206969" y="3380778"/>
            <a:ext cx="3696970" cy="1996003"/>
          </a:xfrm>
          <a:prstGeom prst="roundRect">
            <a:avLst>
              <a:gd name="adj" fmla="val 776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5" name="Прямоугольник: скругленные углы 2">
            <a:extLst>
              <a:ext uri="{FF2B5EF4-FFF2-40B4-BE49-F238E27FC236}">
                <a16:creationId xmlns:a16="http://schemas.microsoft.com/office/drawing/2014/main" id="{C4E53E5F-FB84-46FE-B8AA-B87E73BBABD0}"/>
              </a:ext>
            </a:extLst>
          </p:cNvPr>
          <p:cNvSpPr/>
          <p:nvPr/>
        </p:nvSpPr>
        <p:spPr>
          <a:xfrm>
            <a:off x="8206969" y="1299903"/>
            <a:ext cx="3696970" cy="1996003"/>
          </a:xfrm>
          <a:prstGeom prst="roundRect">
            <a:avLst>
              <a:gd name="adj" fmla="val 776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7" name="Прямоугольник: скругленные углы 93">
            <a:extLst>
              <a:ext uri="{FF2B5EF4-FFF2-40B4-BE49-F238E27FC236}">
                <a16:creationId xmlns:a16="http://schemas.microsoft.com/office/drawing/2014/main" id="{638A355B-7716-4DE6-BF3F-E58920AB52FE}"/>
              </a:ext>
            </a:extLst>
          </p:cNvPr>
          <p:cNvSpPr/>
          <p:nvPr/>
        </p:nvSpPr>
        <p:spPr>
          <a:xfrm>
            <a:off x="280334" y="1299903"/>
            <a:ext cx="7800179" cy="5056448"/>
          </a:xfrm>
          <a:prstGeom prst="roundRect">
            <a:avLst>
              <a:gd name="adj" fmla="val 3609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746827" y="262345"/>
            <a:ext cx="8555644" cy="85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 anchorCtr="0">
            <a:noAutofit/>
          </a:bodyPr>
          <a:lstStyle/>
          <a:p>
            <a:pPr>
              <a:lnSpc>
                <a:spcPts val="2460"/>
              </a:lnSpc>
              <a:tabLst>
                <a:tab pos="2620963" algn="l"/>
              </a:tabLst>
            </a:pPr>
            <a:r>
              <a:rPr lang="ru-RU" b="1" dirty="0" smtClean="0">
                <a:solidFill>
                  <a:srgbClr val="FF0000"/>
                </a:solidFill>
                <a:latin typeface="Manrope Bold"/>
                <a:ea typeface="Tahoma" pitchFamily="34" charset="0"/>
                <a:cs typeface="Arial" panose="020B0604020202020204" pitchFamily="34" charset="0"/>
              </a:rPr>
              <a:t>Модернизация </a:t>
            </a:r>
            <a:r>
              <a:rPr lang="ru-RU" b="1" dirty="0">
                <a:solidFill>
                  <a:srgbClr val="FF0000"/>
                </a:solidFill>
                <a:latin typeface="Manrope Bold"/>
                <a:ea typeface="Tahoma" pitchFamily="34" charset="0"/>
                <a:cs typeface="Arial" panose="020B0604020202020204" pitchFamily="34" charset="0"/>
              </a:rPr>
              <a:t>первичного звена  </a:t>
            </a:r>
            <a:endParaRPr lang="ru-RU" b="1" dirty="0" smtClean="0">
              <a:solidFill>
                <a:srgbClr val="FF0000"/>
              </a:solidFill>
              <a:latin typeface="Manrope Bold"/>
              <a:ea typeface="Tahoma" pitchFamily="34" charset="0"/>
              <a:cs typeface="Arial" panose="020B0604020202020204" pitchFamily="34" charset="0"/>
            </a:endParaRPr>
          </a:p>
          <a:p>
            <a:pPr>
              <a:lnSpc>
                <a:spcPts val="2460"/>
              </a:lnSpc>
              <a:tabLst>
                <a:tab pos="2620963" algn="l"/>
              </a:tabLst>
            </a:pPr>
            <a:r>
              <a:rPr lang="ru-RU" b="1" dirty="0">
                <a:solidFill>
                  <a:srgbClr val="FF0000"/>
                </a:solidFill>
                <a:latin typeface="Manrope Bold"/>
                <a:ea typeface="Tahoma" pitchFamily="34" charset="0"/>
                <a:cs typeface="Arial" panose="020B0604020202020204" pitchFamily="34" charset="0"/>
              </a:rPr>
              <a:t>з</a:t>
            </a:r>
            <a:r>
              <a:rPr lang="ru-RU" b="1" dirty="0" smtClean="0">
                <a:solidFill>
                  <a:srgbClr val="FF0000"/>
                </a:solidFill>
                <a:latin typeface="Manrope Bold"/>
                <a:ea typeface="Tahoma" pitchFamily="34" charset="0"/>
                <a:cs typeface="Arial" panose="020B0604020202020204" pitchFamily="34" charset="0"/>
              </a:rPr>
              <a:t>дравоохранения </a:t>
            </a:r>
            <a:r>
              <a:rPr lang="ru-RU" b="1" dirty="0" smtClean="0">
                <a:latin typeface="Manrope Bold"/>
                <a:ea typeface="Tahoma" pitchFamily="34" charset="0"/>
                <a:cs typeface="Arial" panose="020B0604020202020204" pitchFamily="34" charset="0"/>
              </a:rPr>
              <a:t>2025 год</a:t>
            </a:r>
            <a:endParaRPr lang="ru-RU" b="1" dirty="0">
              <a:latin typeface="Manrope Bold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61" name="Скругленный прямоугольник 1">
            <a:extLst>
              <a:ext uri="{FF2B5EF4-FFF2-40B4-BE49-F238E27FC236}">
                <a16:creationId xmlns:a16="http://schemas.microsoft.com/office/drawing/2014/main" id="{1C0C667D-3844-9E41-AA14-84C55EF847C1}"/>
              </a:ext>
            </a:extLst>
          </p:cNvPr>
          <p:cNvSpPr/>
          <p:nvPr/>
        </p:nvSpPr>
        <p:spPr>
          <a:xfrm>
            <a:off x="1091695" y="2629435"/>
            <a:ext cx="2972860" cy="633050"/>
          </a:xfrm>
          <a:prstGeom prst="roundRect">
            <a:avLst>
              <a:gd name="adj" fmla="val 14542"/>
            </a:avLst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Дооснащение и переоснащение оборудованием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</a:br>
            <a:r>
              <a:rPr lang="ru-RU" sz="10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(ед. высокотехнологичного оборудования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)</a:t>
            </a:r>
          </a:p>
        </p:txBody>
      </p:sp>
      <p:graphicFrame>
        <p:nvGraphicFramePr>
          <p:cNvPr id="104" name="Диаграмма 10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5456924"/>
              </p:ext>
            </p:extLst>
          </p:nvPr>
        </p:nvGraphicFramePr>
        <p:xfrm>
          <a:off x="4024470" y="1908660"/>
          <a:ext cx="4142413" cy="430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10" name="Скругленный прямоугольник 1">
            <a:extLst>
              <a:ext uri="{FF2B5EF4-FFF2-40B4-BE49-F238E27FC236}">
                <a16:creationId xmlns:a16="http://schemas.microsoft.com/office/drawing/2014/main" id="{1C0C667D-3844-9E41-AA14-84C55EF847C1}"/>
              </a:ext>
            </a:extLst>
          </p:cNvPr>
          <p:cNvSpPr/>
          <p:nvPr/>
        </p:nvSpPr>
        <p:spPr>
          <a:xfrm>
            <a:off x="1097350" y="3312620"/>
            <a:ext cx="3053971" cy="633050"/>
          </a:xfrm>
          <a:prstGeom prst="roundRect">
            <a:avLst>
              <a:gd name="adj" fmla="val 14542"/>
            </a:avLst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Проведение</a:t>
            </a:r>
          </a:p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капитального ремонта</a:t>
            </a:r>
          </a:p>
          <a:p>
            <a:r>
              <a:rPr lang="ru-RU" sz="10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(объектов здравоохранения 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1" name="Скругленный прямоугольник 1">
            <a:extLst>
              <a:ext uri="{FF2B5EF4-FFF2-40B4-BE49-F238E27FC236}">
                <a16:creationId xmlns:a16="http://schemas.microsoft.com/office/drawing/2014/main" id="{1C0C667D-3844-9E41-AA14-84C55EF847C1}"/>
              </a:ext>
            </a:extLst>
          </p:cNvPr>
          <p:cNvSpPr/>
          <p:nvPr/>
        </p:nvSpPr>
        <p:spPr>
          <a:xfrm>
            <a:off x="1091694" y="1937222"/>
            <a:ext cx="2817948" cy="633050"/>
          </a:xfrm>
          <a:prstGeom prst="roundRect">
            <a:avLst>
              <a:gd name="adj" fmla="val 14542"/>
            </a:avLst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Оснащение автомобильным </a:t>
            </a:r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транспортом и передвижными медицинскими комплексами</a:t>
            </a:r>
            <a:endParaRPr lang="ru-RU" sz="1200" b="1" dirty="0">
              <a:solidFill>
                <a:schemeClr val="bg2">
                  <a:lumMod val="25000"/>
                </a:schemeClr>
              </a:solidFill>
              <a:latin typeface="Manrope Bold"/>
              <a:cs typeface="Arial" panose="020B0604020202020204" pitchFamily="34" charset="0"/>
            </a:endParaRPr>
          </a:p>
          <a:p>
            <a:r>
              <a:rPr lang="ru-RU" sz="10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(</a:t>
            </a:r>
            <a:r>
              <a:rPr lang="ru-RU" sz="1000" dirty="0" err="1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ед.автомобилей</a:t>
            </a:r>
            <a:r>
              <a:rPr lang="ru-RU" sz="1000" dirty="0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 и ПМК</a:t>
            </a:r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)</a:t>
            </a:r>
            <a:endParaRPr lang="ru-RU" sz="1200" dirty="0">
              <a:solidFill>
                <a:schemeClr val="bg2">
                  <a:lumMod val="25000"/>
                </a:schemeClr>
              </a:solidFill>
              <a:latin typeface="Manrope Bold"/>
              <a:cs typeface="Arial" panose="020B0604020202020204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8593BF73-1FE5-44ED-9ADB-012F7A4D668B}"/>
              </a:ext>
            </a:extLst>
          </p:cNvPr>
          <p:cNvSpPr txBox="1"/>
          <p:nvPr/>
        </p:nvSpPr>
        <p:spPr>
          <a:xfrm>
            <a:off x="3909642" y="1345746"/>
            <a:ext cx="34627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Количество, 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ед./объектов </a:t>
            </a:r>
          </a:p>
        </p:txBody>
      </p:sp>
      <p:sp>
        <p:nvSpPr>
          <p:cNvPr id="138" name="Прямоугольник 137">
            <a:extLst>
              <a:ext uri="{FF2B5EF4-FFF2-40B4-BE49-F238E27FC236}">
                <a16:creationId xmlns:a16="http://schemas.microsoft.com/office/drawing/2014/main" id="{02AFDF67-619B-41BA-BFCD-A543EB68CB5B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631912" y="6215460"/>
            <a:ext cx="585788" cy="21272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8593BF73-1FE5-44ED-9ADB-012F7A4D668B}"/>
              </a:ext>
            </a:extLst>
          </p:cNvPr>
          <p:cNvSpPr txBox="1"/>
          <p:nvPr/>
        </p:nvSpPr>
        <p:spPr>
          <a:xfrm>
            <a:off x="8730951" y="1316533"/>
            <a:ext cx="27453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Финансирование РПМ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млрд руб.</a:t>
            </a:r>
            <a:endParaRPr lang="ru-RU" sz="12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8A4A6C13-466D-48D5-855F-B78139E8C81C}"/>
              </a:ext>
            </a:extLst>
          </p:cNvPr>
          <p:cNvCxnSpPr>
            <a:cxnSpLocks/>
          </p:cNvCxnSpPr>
          <p:nvPr/>
        </p:nvCxnSpPr>
        <p:spPr>
          <a:xfrm>
            <a:off x="4636193" y="1956639"/>
            <a:ext cx="16489" cy="3420142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0DABF313-983D-42E3-9ED5-DC558B5A5E96}"/>
              </a:ext>
            </a:extLst>
          </p:cNvPr>
          <p:cNvSpPr txBox="1"/>
          <p:nvPr/>
        </p:nvSpPr>
        <p:spPr>
          <a:xfrm>
            <a:off x="5829882" y="6554272"/>
            <a:ext cx="185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РБ</a:t>
            </a:r>
            <a:r>
              <a:rPr lang="ru-RU" sz="1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региональный бюджет</a:t>
            </a:r>
            <a:endParaRPr lang="ru-RU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199876E7-C89A-49E4-87DF-DD224DD36553}"/>
              </a:ext>
            </a:extLst>
          </p:cNvPr>
          <p:cNvSpPr txBox="1"/>
          <p:nvPr/>
        </p:nvSpPr>
        <p:spPr>
          <a:xfrm>
            <a:off x="3532370" y="6554272"/>
            <a:ext cx="185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ФБ</a:t>
            </a:r>
            <a:r>
              <a:rPr lang="ru-RU" sz="1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федеральный бюджет</a:t>
            </a:r>
            <a:endParaRPr lang="ru-RU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E338DFE7-E04F-483E-BCBD-DFC846181666}"/>
              </a:ext>
            </a:extLst>
          </p:cNvPr>
          <p:cNvSpPr txBox="1"/>
          <p:nvPr/>
        </p:nvSpPr>
        <p:spPr>
          <a:xfrm>
            <a:off x="280334" y="6554272"/>
            <a:ext cx="33269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РПМ</a:t>
            </a:r>
            <a:r>
              <a:rPr lang="ru-RU" sz="1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региональная программа модернизации</a:t>
            </a:r>
            <a:endParaRPr lang="ru-RU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2F5D575-9304-4371-833E-7897E8E28B2B}"/>
              </a:ext>
            </a:extLst>
          </p:cNvPr>
          <p:cNvSpPr txBox="1"/>
          <p:nvPr/>
        </p:nvSpPr>
        <p:spPr>
          <a:xfrm>
            <a:off x="1100308" y="4129370"/>
            <a:ext cx="15069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Строительство</a:t>
            </a:r>
          </a:p>
          <a:p>
            <a:r>
              <a:rPr lang="ru-RU" sz="10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(новых объектов)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C0EB0E5-E464-4834-AF35-92053F32C0A9}"/>
              </a:ext>
            </a:extLst>
          </p:cNvPr>
          <p:cNvSpPr txBox="1"/>
          <p:nvPr/>
        </p:nvSpPr>
        <p:spPr>
          <a:xfrm>
            <a:off x="8206968" y="3373172"/>
            <a:ext cx="36969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ru-RU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Кассовое исполнение, %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0C3D3B-4285-4235-9F16-101F05BACA42}"/>
              </a:ext>
            </a:extLst>
          </p:cNvPr>
          <p:cNvSpPr txBox="1"/>
          <p:nvPr/>
        </p:nvSpPr>
        <p:spPr>
          <a:xfrm>
            <a:off x="4006527" y="2853615"/>
            <a:ext cx="596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/>
            </a:lvl1pPr>
          </a:lstStyle>
          <a:p>
            <a:r>
              <a:rPr lang="ru-RU" dirty="0" smtClean="0"/>
              <a:t>1756</a:t>
            </a:r>
            <a:endParaRPr lang="ru-RU" dirty="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E6B87053-163B-4999-A43B-BF4F94110715}"/>
              </a:ext>
            </a:extLst>
          </p:cNvPr>
          <p:cNvSpPr txBox="1"/>
          <p:nvPr/>
        </p:nvSpPr>
        <p:spPr>
          <a:xfrm>
            <a:off x="4095476" y="3481988"/>
            <a:ext cx="596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326</a:t>
            </a:r>
            <a:endParaRPr lang="ru-RU" sz="1600" b="1" dirty="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F171B13D-AA96-4C20-8565-831F7140784B}"/>
              </a:ext>
            </a:extLst>
          </p:cNvPr>
          <p:cNvSpPr txBox="1"/>
          <p:nvPr/>
        </p:nvSpPr>
        <p:spPr>
          <a:xfrm>
            <a:off x="4313422" y="4183009"/>
            <a:ext cx="3787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/>
            </a:lvl1pPr>
          </a:lstStyle>
          <a:p>
            <a:r>
              <a:rPr lang="ru-RU" dirty="0"/>
              <a:t>4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6285F0C7-C46E-4F02-A1B7-F1CE8D9B6650}"/>
              </a:ext>
            </a:extLst>
          </p:cNvPr>
          <p:cNvSpPr txBox="1"/>
          <p:nvPr/>
        </p:nvSpPr>
        <p:spPr>
          <a:xfrm>
            <a:off x="4227291" y="4844900"/>
            <a:ext cx="476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24</a:t>
            </a:r>
            <a:endParaRPr lang="ru-RU" sz="1600" b="1" dirty="0"/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704E88C0-DCD2-4BE4-B944-6BE75D961A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25833722"/>
              </p:ext>
            </p:extLst>
          </p:nvPr>
        </p:nvGraphicFramePr>
        <p:xfrm>
          <a:off x="8233089" y="1431935"/>
          <a:ext cx="3670849" cy="1932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15A76681-BF91-445E-8377-3249C049F0DE}"/>
              </a:ext>
            </a:extLst>
          </p:cNvPr>
          <p:cNvSpPr txBox="1"/>
          <p:nvPr/>
        </p:nvSpPr>
        <p:spPr>
          <a:xfrm>
            <a:off x="9572883" y="2224408"/>
            <a:ext cx="898002" cy="465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3,717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dirty="0">
                <a:solidFill>
                  <a:schemeClr val="bg2">
                    <a:lumMod val="25000"/>
                  </a:schemeClr>
                </a:solidFill>
              </a:rPr>
              <a:t>млрд руб.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CEDF191F-7567-48B1-A4CC-054B208C49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49607532"/>
              </p:ext>
            </p:extLst>
          </p:nvPr>
        </p:nvGraphicFramePr>
        <p:xfrm>
          <a:off x="8193747" y="3657777"/>
          <a:ext cx="3717005" cy="2557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D44AD933-787B-461E-A4A6-A3430827BEF5}"/>
              </a:ext>
            </a:extLst>
          </p:cNvPr>
          <p:cNvGrpSpPr/>
          <p:nvPr/>
        </p:nvGrpSpPr>
        <p:grpSpPr>
          <a:xfrm>
            <a:off x="583290" y="2014037"/>
            <a:ext cx="504000" cy="504000"/>
            <a:chOff x="583290" y="2014037"/>
            <a:chExt cx="504000" cy="504000"/>
          </a:xfrm>
        </p:grpSpPr>
        <p:sp>
          <p:nvSpPr>
            <p:cNvPr id="2" name="Овал 1">
              <a:extLst>
                <a:ext uri="{FF2B5EF4-FFF2-40B4-BE49-F238E27FC236}">
                  <a16:creationId xmlns:a16="http://schemas.microsoft.com/office/drawing/2014/main" id="{5A53AA87-E4A9-4B94-8D32-29EDF1C148D6}"/>
                </a:ext>
              </a:extLst>
            </p:cNvPr>
            <p:cNvSpPr/>
            <p:nvPr/>
          </p:nvSpPr>
          <p:spPr>
            <a:xfrm>
              <a:off x="583290" y="2014037"/>
              <a:ext cx="504000" cy="504000"/>
            </a:xfrm>
            <a:prstGeom prst="ellipse">
              <a:avLst/>
            </a:prstGeom>
            <a:noFill/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49" name="Picture 2">
              <a:extLst>
                <a:ext uri="{FF2B5EF4-FFF2-40B4-BE49-F238E27FC236}">
                  <a16:creationId xmlns:a16="http://schemas.microsoft.com/office/drawing/2014/main" id="{505476E0-1066-46D2-8940-DE07A09FCE3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duotone>
                <a:prstClr val="black"/>
                <a:schemeClr val="tx1">
                  <a:tint val="45000"/>
                  <a:satMod val="400000"/>
                </a:schemeClr>
              </a:duotone>
              <a:lum bright="-40000" contrast="-40000"/>
            </a:blip>
            <a:stretch>
              <a:fillRect/>
            </a:stretch>
          </p:blipFill>
          <p:spPr>
            <a:xfrm>
              <a:off x="625507" y="2134877"/>
              <a:ext cx="437021" cy="251582"/>
            </a:xfrm>
            <a:prstGeom prst="rect">
              <a:avLst/>
            </a:prstGeom>
            <a:noFill/>
          </p:spPr>
        </p:pic>
      </p:grp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8B04FC4B-9B3C-4E90-AFE8-6FDD886B62F2}"/>
              </a:ext>
            </a:extLst>
          </p:cNvPr>
          <p:cNvGrpSpPr/>
          <p:nvPr/>
        </p:nvGrpSpPr>
        <p:grpSpPr>
          <a:xfrm>
            <a:off x="583290" y="2696210"/>
            <a:ext cx="504000" cy="504000"/>
            <a:chOff x="583290" y="2696210"/>
            <a:chExt cx="504000" cy="504000"/>
          </a:xfrm>
        </p:grpSpPr>
        <p:sp>
          <p:nvSpPr>
            <p:cNvPr id="50" name="Овал 49">
              <a:extLst>
                <a:ext uri="{FF2B5EF4-FFF2-40B4-BE49-F238E27FC236}">
                  <a16:creationId xmlns:a16="http://schemas.microsoft.com/office/drawing/2014/main" id="{B8C36BA1-2F68-4D84-BBF3-18616339EDE0}"/>
                </a:ext>
              </a:extLst>
            </p:cNvPr>
            <p:cNvSpPr/>
            <p:nvPr/>
          </p:nvSpPr>
          <p:spPr>
            <a:xfrm>
              <a:off x="583290" y="2696210"/>
              <a:ext cx="504000" cy="504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56" name="Picture 99">
              <a:extLst>
                <a:ext uri="{FF2B5EF4-FFF2-40B4-BE49-F238E27FC236}">
                  <a16:creationId xmlns:a16="http://schemas.microsoft.com/office/drawing/2014/main" id="{649A58AA-A711-4F02-A7DE-A6B732E1FC80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biLevel thresh="75000"/>
            </a:blip>
            <a:stretch>
              <a:fillRect/>
            </a:stretch>
          </p:blipFill>
          <p:spPr>
            <a:xfrm>
              <a:off x="676063" y="2767307"/>
              <a:ext cx="330339" cy="365255"/>
            </a:xfrm>
            <a:prstGeom prst="rect">
              <a:avLst/>
            </a:prstGeom>
          </p:spPr>
        </p:pic>
      </p:grp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7953684D-2E47-43DD-A6C8-2D8ED3A7D4CF}"/>
              </a:ext>
            </a:extLst>
          </p:cNvPr>
          <p:cNvGrpSpPr/>
          <p:nvPr/>
        </p:nvGrpSpPr>
        <p:grpSpPr>
          <a:xfrm>
            <a:off x="586858" y="3365552"/>
            <a:ext cx="496864" cy="504000"/>
            <a:chOff x="586858" y="3365552"/>
            <a:chExt cx="496864" cy="504000"/>
          </a:xfrm>
        </p:grpSpPr>
        <p:sp>
          <p:nvSpPr>
            <p:cNvPr id="51" name="Овал 50">
              <a:extLst>
                <a:ext uri="{FF2B5EF4-FFF2-40B4-BE49-F238E27FC236}">
                  <a16:creationId xmlns:a16="http://schemas.microsoft.com/office/drawing/2014/main" id="{E1FD2ABA-39FB-4F98-91B2-7FBAD8D74134}"/>
                </a:ext>
              </a:extLst>
            </p:cNvPr>
            <p:cNvSpPr/>
            <p:nvPr/>
          </p:nvSpPr>
          <p:spPr>
            <a:xfrm>
              <a:off x="586858" y="3365552"/>
              <a:ext cx="496864" cy="504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63" name="Picture 11" descr="http://files.nicwebsite.ru/rucenter15257/image/_38.jpg">
              <a:extLst>
                <a:ext uri="{FF2B5EF4-FFF2-40B4-BE49-F238E27FC236}">
                  <a16:creationId xmlns:a16="http://schemas.microsoft.com/office/drawing/2014/main" id="{57656A13-7142-4450-9829-D2B7595CB4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9134" y="3397866"/>
              <a:ext cx="420864" cy="4208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</p:pic>
      </p:grpSp>
      <p:sp>
        <p:nvSpPr>
          <p:cNvPr id="52" name="Овал 51">
            <a:extLst>
              <a:ext uri="{FF2B5EF4-FFF2-40B4-BE49-F238E27FC236}">
                <a16:creationId xmlns:a16="http://schemas.microsoft.com/office/drawing/2014/main" id="{33E85848-A963-4440-88BB-F0588514CB13}"/>
              </a:ext>
            </a:extLst>
          </p:cNvPr>
          <p:cNvSpPr/>
          <p:nvPr/>
        </p:nvSpPr>
        <p:spPr>
          <a:xfrm>
            <a:off x="586858" y="4094855"/>
            <a:ext cx="496864" cy="504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71" name="Group 3">
            <a:extLst>
              <a:ext uri="{FF2B5EF4-FFF2-40B4-BE49-F238E27FC236}">
                <a16:creationId xmlns:a16="http://schemas.microsoft.com/office/drawing/2014/main" id="{9970251F-1C31-421A-B505-108031696320}"/>
              </a:ext>
            </a:extLst>
          </p:cNvPr>
          <p:cNvGrpSpPr/>
          <p:nvPr/>
        </p:nvGrpSpPr>
        <p:grpSpPr>
          <a:xfrm>
            <a:off x="645538" y="4161108"/>
            <a:ext cx="370623" cy="358174"/>
            <a:chOff x="11001705" y="11277009"/>
            <a:chExt cx="2346446" cy="2267632"/>
          </a:xfrm>
        </p:grpSpPr>
        <p:pic>
          <p:nvPicPr>
            <p:cNvPr id="72" name="Picture 13" descr="https://image.flaticon.com/icons/png/512/15/15693.png">
              <a:extLst>
                <a:ext uri="{FF2B5EF4-FFF2-40B4-BE49-F238E27FC236}">
                  <a16:creationId xmlns:a16="http://schemas.microsoft.com/office/drawing/2014/main" id="{D899E55C-E4AF-41F1-B812-FEC7FF68FD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80521" y="11277009"/>
              <a:ext cx="2267630" cy="22676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" name="Picture 15" descr="https://urfu-2017.github.io/javascript-slides/08-async/lib/img/loader-done.png">
              <a:extLst>
                <a:ext uri="{FF2B5EF4-FFF2-40B4-BE49-F238E27FC236}">
                  <a16:creationId xmlns:a16="http://schemas.microsoft.com/office/drawing/2014/main" id="{09EC18B1-1360-42CF-99D7-E16D0404620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BEBA8EAE-BF5A-486C-A8C5-ECC9F3942E4B}">
                  <a14:imgProps xmlns:a14="http://schemas.microsoft.com/office/drawing/2010/main">
                    <a14:imgLayer r:embed="rId16">
                      <a14:imgEffect>
                        <a14:artisticPhotocopy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01705" y="12043367"/>
              <a:ext cx="1252815" cy="1252815"/>
            </a:xfrm>
            <a:prstGeom prst="rect">
              <a:avLst/>
            </a:prstGeom>
            <a:solidFill>
              <a:srgbClr val="FFFFFF"/>
            </a:solidFill>
          </p:spPr>
        </p:pic>
      </p:grpSp>
      <p:pic>
        <p:nvPicPr>
          <p:cNvPr id="47" name="Picture 55" descr="https://sun9-70.userapi.com/sun9-67/impg/BYN5YSvgOZPaWOsIYKot2IeAjZpzPumVWXfFyA/d_ONlWsBltI.jpg?size=727x370&amp;quality=96&amp;sign=0bfc904bb711b9237da0349f96248802&amp;c_uniq_tag=UBBkQQsjy3PUYgJFEe-rPY_A7uwbFqHHNXghCrA3oFM&amp;type=album"/>
          <p:cNvPicPr>
            <a:picLocks noChangeAspect="1" noChangeArrowheads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8" t="23709" r="22350" b="27669"/>
          <a:stretch/>
        </p:blipFill>
        <p:spPr bwMode="auto">
          <a:xfrm>
            <a:off x="6213961" y="370868"/>
            <a:ext cx="1664274" cy="670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242F335-7976-4CDA-A592-2CBE9F9A773B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2F5D575-9304-4371-833E-7897E8E28B2B}"/>
              </a:ext>
            </a:extLst>
          </p:cNvPr>
          <p:cNvSpPr txBox="1"/>
          <p:nvPr/>
        </p:nvSpPr>
        <p:spPr>
          <a:xfrm>
            <a:off x="1117376" y="4720123"/>
            <a:ext cx="2720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Приобретение быстровозводимых модульных конструкций</a:t>
            </a:r>
            <a:endParaRPr lang="ru-RU" sz="1000" dirty="0">
              <a:solidFill>
                <a:schemeClr val="bg2">
                  <a:lumMod val="25000"/>
                </a:schemeClr>
              </a:solidFill>
              <a:latin typeface="Manrope Bold"/>
              <a:cs typeface="Arial" panose="020B0604020202020204" pitchFamily="34" charset="0"/>
            </a:endParaRPr>
          </a:p>
        </p:txBody>
      </p:sp>
      <p:sp>
        <p:nvSpPr>
          <p:cNvPr id="48" name="Овал 47">
            <a:extLst>
              <a:ext uri="{FF2B5EF4-FFF2-40B4-BE49-F238E27FC236}">
                <a16:creationId xmlns:a16="http://schemas.microsoft.com/office/drawing/2014/main" id="{33E85848-A963-4440-88BB-F0588514CB13}"/>
              </a:ext>
            </a:extLst>
          </p:cNvPr>
          <p:cNvSpPr/>
          <p:nvPr/>
        </p:nvSpPr>
        <p:spPr>
          <a:xfrm>
            <a:off x="586858" y="4785299"/>
            <a:ext cx="496864" cy="504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3203" name="Picture 131" descr="Picture background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779" y="4824158"/>
            <a:ext cx="383283" cy="383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Рисунок 44">
            <a:extLst>
              <a:ext uri="{FF2B5EF4-FFF2-40B4-BE49-F238E27FC236}">
                <a16:creationId xmlns:a16="http://schemas.microsoft.com/office/drawing/2014/main" id="{6B8B3829-5CD3-864D-744B-6F3BD1898BAE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958317" y="358961"/>
            <a:ext cx="1089989" cy="71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7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Owm37laotyvydanSBNFJQ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2474</TotalTime>
  <Words>103</Words>
  <Application>Microsoft Office PowerPoint</Application>
  <PresentationFormat>Широкоэкранный</PresentationFormat>
  <Paragraphs>38</Paragraphs>
  <Slides>2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Helvetica Neue</vt:lpstr>
      <vt:lpstr>Manrope Bold</vt:lpstr>
      <vt:lpstr>Tahoma</vt:lpstr>
      <vt:lpstr>Тема Office</vt:lpstr>
      <vt:lpstr>Слайд think-cell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Иван Юрченко</dc:creator>
  <cp:lastModifiedBy>Анастасия Сергеевна Чувелева</cp:lastModifiedBy>
  <cp:revision>209</cp:revision>
  <cp:lastPrinted>2025-05-22T08:59:55Z</cp:lastPrinted>
  <dcterms:created xsi:type="dcterms:W3CDTF">2021-07-15T07:55:03Z</dcterms:created>
  <dcterms:modified xsi:type="dcterms:W3CDTF">2025-07-09T10:37:23Z</dcterms:modified>
</cp:coreProperties>
</file>