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2C2C2"/>
    <a:srgbClr val="F6B386"/>
    <a:srgbClr val="89A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2153" autoAdjust="0"/>
  </p:normalViewPr>
  <p:slideViewPr>
    <p:cSldViewPr snapToGrid="0">
      <p:cViewPr varScale="1">
        <p:scale>
          <a:sx n="106" d="100"/>
          <a:sy n="106" d="100"/>
        </p:scale>
        <p:origin x="3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175257995762"/>
          <c:y val="1.0234512863378844E-2"/>
          <c:w val="0.76436294497917034"/>
          <c:h val="0.790062502785329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в процессе поставки/ввода</c:v>
                </c:pt>
              </c:strCache>
            </c:strRef>
          </c:tx>
          <c:spPr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86-4156-B558-824CB84C5430}"/>
              </c:ext>
            </c:extLst>
          </c:dPt>
          <c:dPt>
            <c:idx val="1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86-4156-B558-824CB84C5430}"/>
              </c:ext>
            </c:extLst>
          </c:dPt>
          <c:dPt>
            <c:idx val="2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6-4156-B558-824CB84C543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6-4156-B558-824CB84C54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6-4156-B558-824CB84C5430}"/>
                </c:ext>
              </c:extLst>
            </c:dLbl>
            <c:dLbl>
              <c:idx val="2"/>
              <c:layout>
                <c:manualLayout>
                  <c:x val="-4.598768881808745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786-4156-B558-824CB84C5430}"/>
                </c:ext>
              </c:extLst>
            </c:dLbl>
            <c:dLbl>
              <c:idx val="3"/>
              <c:layout>
                <c:manualLayout>
                  <c:x val="-3.0658459212058006E-3"/>
                  <c:y val="2.36022104578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87-40B3-AC23-D2EDA57879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6-4156-B558-824CB84C5430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6-4156-B558-824CB84C5430}"/>
              </c:ext>
            </c:extLst>
          </c:dPt>
          <c:dLbls>
            <c:dLbl>
              <c:idx val="0"/>
              <c:layout>
                <c:manualLayout>
                  <c:x val="5.3985684189384278E-2"/>
                  <c:y val="5.89765022754702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387-40B3-AC23-D2EDA57879A8}"/>
                </c:ext>
              </c:extLst>
            </c:dLbl>
            <c:dLbl>
              <c:idx val="1"/>
              <c:layout>
                <c:manualLayout>
                  <c:x val="2.6950958294115021E-2"/>
                  <c:y val="-2.94882511377356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786-4156-B558-824CB84C5430}"/>
                </c:ext>
              </c:extLst>
            </c:dLbl>
            <c:dLbl>
              <c:idx val="2"/>
              <c:layout>
                <c:manualLayout>
                  <c:x val="-2.3585287126126728E-3"/>
                  <c:y val="-4.12568496331382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51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41607850303683E-2"/>
                      <c:h val="4.614911303055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387-40B3-AC23-D2EDA57879A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87-40B3-AC23-D2EDA57879A8}"/>
                </c:ext>
              </c:extLst>
            </c:dLbl>
            <c:dLbl>
              <c:idx val="4"/>
              <c:layout>
                <c:manualLayout>
                  <c:x val="7.9592015571600366E-2"/>
                  <c:y val="-1.3515292308318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47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6-4156-B558-824CB84C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2695100657515324E-2"/>
          <c:y val="0.83009842334656314"/>
          <c:w val="0.87292213499716231"/>
          <c:h val="0.1215590044119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1" i="0" u="none" strike="noStrike" kern="1200" baseline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39542351105"/>
          <c:y val="0.10513424535911468"/>
          <c:w val="0.55060252620622008"/>
          <c:h val="0.85388719902605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0-48D4-90E8-F5ED8392BED4}"/>
              </c:ext>
            </c:extLst>
          </c:dPt>
          <c:dPt>
            <c:idx val="1"/>
            <c:bubble3D val="0"/>
            <c:spPr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F0-48D4-90E8-F5ED8392BED4}"/>
              </c:ext>
            </c:extLst>
          </c:dPt>
          <c:dLbls>
            <c:dLbl>
              <c:idx val="0"/>
              <c:layout>
                <c:manualLayout>
                  <c:x val="-0.10725039357380269"/>
                  <c:y val="-0.151130477703727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3,591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F0-48D4-90E8-F5ED8392BED4}"/>
                </c:ext>
              </c:extLst>
            </c:dLbl>
            <c:dLbl>
              <c:idx val="1"/>
              <c:layout>
                <c:manualLayout>
                  <c:x val="0.12800853426550643"/>
                  <c:y val="6.57089033494466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0,149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F0-48D4-90E8-F5ED8392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3.59</c:v>
                </c:pt>
                <c:pt idx="1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0-48D4-90E8-F5ED8392B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46646130087"/>
          <c:y val="0.38501226479963707"/>
          <c:w val="0.14413272070993435"/>
          <c:h val="0.1796197067544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15403493851"/>
          <c:y val="0.1068455970575239"/>
          <c:w val="0.78203952273711086"/>
          <c:h val="0.5737162703685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2F0-47C0-A762-7D3250D173D8}"/>
              </c:ext>
            </c:extLst>
          </c:dPt>
          <c:dLbls>
            <c:dLbl>
              <c:idx val="0"/>
              <c:layout>
                <c:manualLayout>
                  <c:x val="0"/>
                  <c:y val="-1.981883664844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0-47C0-A762-7D3250D17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факт
на 18.06.2025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0.77400000000000002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0-47C0-A762-7D3250D173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0.04345</cdr:x>
      <cdr:y>0.06695</cdr:y>
    </cdr:from>
    <cdr:to>
      <cdr:x>0.18747</cdr:x>
      <cdr:y>0.14556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80008" y="288341"/>
          <a:ext cx="596590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algn="l" defTabSz="914400" rtl="0" eaLnBrk="1" latinLnBrk="0" hangingPunct="1"/>
          <a:r>
            <a:rPr lang="ru-RU" sz="1600" b="1" dirty="0"/>
            <a:t>3</a:t>
          </a:r>
          <a:r>
            <a:rPr lang="ru-RU" sz="16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endParaRPr lang="ru-RU" sz="16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0.48142</cdr:x>
      <cdr:y>0.21708</cdr:y>
    </cdr:from>
    <cdr:to>
      <cdr:x>0.62544</cdr:x>
      <cdr:y>0.2814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994254" y="934936"/>
          <a:ext cx="59656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1756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56CE948-4BA2-4BCA-B67A-21A80693EE82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5608"/>
            <a:ext cx="5408930" cy="3914488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1C93E21A-674E-4D4D-9255-92B27655B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E21A-674E-4D4D-9255-92B27655B2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4EA76-DF72-4876-A1A9-8232E1ACACC1}" type="slidenum">
              <a:rPr lang="ru-RU" smtClean="0">
                <a:latin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2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1DF1C-6288-4805-ACD9-3B1C0D6C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612D67-C620-4947-97A3-38C1F66E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FDA2-0614-40F0-BFFF-82596DBE3742}" type="datetime1">
              <a:rPr lang="en-US" smtClean="0"/>
              <a:t>6/17/2025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AC1246-4BCC-4E64-A491-2D9AE284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0E85C4-9534-4519-A35E-F2C7534F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5" name="Слайд think-cell" r:id="rId4" imgW="592" imgH="591" progId="TCLayout.ActiveDocument.1">
                  <p:embed/>
                </p:oleObj>
              </mc:Choice>
              <mc:Fallback>
                <p:oleObj name="Слайд think-cell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9BD55ED-F61F-D642-A39F-931CA0F3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42F335-7976-4CDA-A592-2CBE9F9A77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540487A7-3EA0-1049-9973-AEEFFD28FCFA}"/>
              </a:ext>
            </a:extLst>
          </p:cNvPr>
          <p:cNvSpPr/>
          <p:nvPr userDrawn="1"/>
        </p:nvSpPr>
        <p:spPr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0" i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2905A2-C016-B741-BD49-16A3E3A939B1}"/>
              </a:ext>
            </a:extLst>
          </p:cNvPr>
          <p:cNvGrpSpPr/>
          <p:nvPr userDrawn="1"/>
        </p:nvGrpSpPr>
        <p:grpSpPr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>
              <a:extLst>
                <a:ext uri="{FF2B5EF4-FFF2-40B4-BE49-F238E27FC236}">
                  <a16:creationId xmlns:a16="http://schemas.microsoft.com/office/drawing/2014/main" id="{EBFA88D6-8786-754C-B6D9-019C6946852D}"/>
                </a:ext>
              </a:extLst>
            </p:cNvPr>
            <p:cNvSpPr txBox="1">
              <a:spLocks/>
            </p:cNvSpPr>
            <p:nvPr/>
          </p:nvSpPr>
          <p:spPr>
            <a:xfrm>
              <a:off x="2744994" y="713764"/>
              <a:ext cx="4925806" cy="1124892"/>
            </a:xfrm>
            <a:prstGeom prst="rect">
              <a:avLst/>
            </a:prstGeom>
          </p:spPr>
          <p:txBody>
            <a:bodyPr/>
            <a:lstStyle>
              <a:lvl1pPr algn="ctr" defTabSz="2438645" rtl="0" eaLnBrk="1" latinLnBrk="0" hangingPunct="1">
                <a:spcBef>
                  <a:spcPct val="0"/>
                </a:spcBef>
                <a:buNone/>
                <a:defRPr sz="1170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</a:pPr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Helvetica Neue" panose="02000503000000020004" pitchFamily="2" charset="0"/>
                  <a:cs typeface="Arial" panose="020B0604020202020204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0A8356-D534-E042-A397-00C04CEE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6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5DC-D3DD-4FF7-BB4F-C01552B71262}" type="datetime1">
              <a:rPr lang="en-US" smtClean="0"/>
              <a:t>6/17/2025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0"/>
                </a:spcBef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38A76-C4AC-4669-B0AA-CFF8CA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48075-2DAB-4A65-A85B-CFC4BA2F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47016-AA3C-4564-9DE0-F70BD29A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0610-372A-4BDA-9BE1-6010D54358D8}" type="datetime1">
              <a:rPr lang="en-US" smtClean="0"/>
              <a:t>6/17/2025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06608-6C34-4487-9778-C284DCF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0B8C5A-8F74-4112-8E62-FBC5F8682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jpeg"/><Relationship Id="rId18" Type="http://schemas.openxmlformats.org/officeDocument/2006/relationships/image" Target="../media/image13.pn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image" Target="../media/image5.jpeg"/><Relationship Id="rId2" Type="http://schemas.openxmlformats.org/officeDocument/2006/relationships/tags" Target="../tags/tag2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12.png"/><Relationship Id="rId10" Type="http://schemas.openxmlformats.org/officeDocument/2006/relationships/chart" Target="../charts/chart3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  <a:sym typeface="Manrope Bold"/>
              </a:defRPr>
            </a:pPr>
            <a:r>
              <a:rPr lang="ru-RU" sz="2400" dirty="0">
                <a:sym typeface="Manrope Bold"/>
              </a:rPr>
              <a:t>О </a:t>
            </a:r>
            <a:r>
              <a:rPr lang="ru-RU" sz="2400" dirty="0" smtClean="0">
                <a:sym typeface="Manrope Bold"/>
              </a:rPr>
              <a:t>реализации региональной </a:t>
            </a:r>
            <a:r>
              <a:rPr lang="ru-RU" sz="2400" dirty="0">
                <a:sym typeface="Manrope Bold"/>
              </a:rPr>
              <a:t>программы </a:t>
            </a:r>
            <a:r>
              <a:rPr lang="ru-RU" sz="2400" dirty="0" smtClean="0">
                <a:sym typeface="Manrope Bold"/>
              </a:rPr>
              <a:t>модернизации первичного звена здравоохранения Нижегородской области (по состоянию </a:t>
            </a:r>
            <a:r>
              <a:rPr lang="ru-RU" sz="2400" smtClean="0">
                <a:sym typeface="Manrope Bold"/>
              </a:rPr>
              <a:t>на </a:t>
            </a:r>
            <a:r>
              <a:rPr lang="ru-RU" sz="2400" smtClean="0">
                <a:sym typeface="Manrope Bold"/>
              </a:rPr>
              <a:t>18.06.2025 </a:t>
            </a:r>
            <a:r>
              <a:rPr lang="ru-RU" sz="2400" dirty="0" smtClean="0">
                <a:sym typeface="Manrope Bold"/>
              </a:rPr>
              <a:t>г.)</a:t>
            </a:r>
            <a:endParaRPr sz="2400" dirty="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lang="ru-RU" smtClean="0"/>
              <a:pPr marL="25400">
                <a:lnSpc>
                  <a:spcPct val="100000"/>
                </a:lnSpc>
                <a:spcBef>
                  <a:spcPts val="30"/>
                </a:spcBef>
              </a:pPr>
              <a:t>1</a:t>
            </a:fld>
            <a:endParaRPr lang="ru-RU" dirty="0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133" y="139383"/>
            <a:ext cx="1748298" cy="13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A46FE874-93CF-44CD-B1C8-B55495BD4E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Слайд think-cell" r:id="rId6" imgW="532" imgH="533" progId="TCLayout.ActiveDocument.1">
                  <p:embed/>
                </p:oleObj>
              </mc:Choice>
              <mc:Fallback>
                <p:oleObj name="Слайд think-cell" r:id="rId6" imgW="532" imgH="53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A46FE874-93CF-44CD-B1C8-B55495BD4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Прямоугольник: скругленные углы 2">
            <a:extLst>
              <a:ext uri="{FF2B5EF4-FFF2-40B4-BE49-F238E27FC236}">
                <a16:creationId xmlns:a16="http://schemas.microsoft.com/office/drawing/2014/main" id="{CD7A095B-8C3F-41FA-836E-357E0D95DAD5}"/>
              </a:ext>
            </a:extLst>
          </p:cNvPr>
          <p:cNvSpPr/>
          <p:nvPr/>
        </p:nvSpPr>
        <p:spPr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: скругленные углы 2">
            <a:extLst>
              <a:ext uri="{FF2B5EF4-FFF2-40B4-BE49-F238E27FC236}">
                <a16:creationId xmlns:a16="http://schemas.microsoft.com/office/drawing/2014/main" id="{C4E53E5F-FB84-46FE-B8AA-B87E73BBABD0}"/>
              </a:ext>
            </a:extLst>
          </p:cNvPr>
          <p:cNvSpPr/>
          <p:nvPr/>
        </p:nvSpPr>
        <p:spPr>
          <a:xfrm>
            <a:off x="8206969" y="1299903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: скругленные углы 93">
            <a:extLst>
              <a:ext uri="{FF2B5EF4-FFF2-40B4-BE49-F238E27FC236}">
                <a16:creationId xmlns:a16="http://schemas.microsoft.com/office/drawing/2014/main" id="{638A355B-7716-4DE6-BF3F-E58920AB52FE}"/>
              </a:ext>
            </a:extLst>
          </p:cNvPr>
          <p:cNvSpPr/>
          <p:nvPr/>
        </p:nvSpPr>
        <p:spPr>
          <a:xfrm>
            <a:off x="280334" y="1299903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Модернизация </a:t>
            </a: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первичного звена  </a:t>
            </a:r>
            <a:endParaRPr lang="ru-RU" b="1" dirty="0" smtClean="0">
              <a:solidFill>
                <a:srgbClr val="FF0000"/>
              </a:solidFill>
              <a:latin typeface="Manrope Bold"/>
              <a:ea typeface="Tahoma" pitchFamily="34" charset="0"/>
              <a:cs typeface="Arial" panose="020B0604020202020204" pitchFamily="34" charset="0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дравоохранения </a:t>
            </a:r>
            <a:r>
              <a:rPr lang="ru-RU" b="1" dirty="0" smtClean="0">
                <a:latin typeface="Manrope Bold"/>
                <a:ea typeface="Tahoma" pitchFamily="34" charset="0"/>
                <a:cs typeface="Arial" panose="020B0604020202020204" pitchFamily="34" charset="0"/>
              </a:rPr>
              <a:t>2025 год</a:t>
            </a:r>
            <a:endParaRPr lang="ru-RU" b="1" dirty="0">
              <a:latin typeface="Manrope Bold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Дооснащение и переоснащение оборудованием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</a:br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 высокотехнологичного оборудования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04" name="Диаграмма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6417689"/>
              </p:ext>
            </p:extLst>
          </p:nvPr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0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Проведение</a:t>
            </a: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капитального ремонта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(объектов здравоохранения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4" y="1937222"/>
            <a:ext cx="2817948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Оснащение автомобильным 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транспортом и передвижными медицинскими комплексами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</a:t>
            </a:r>
            <a:r>
              <a:rPr lang="ru-RU" sz="1000" dirty="0" err="1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ед.автомобилей</a:t>
            </a: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 и ПМК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3909642" y="1345746"/>
            <a:ext cx="34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Количество,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ед./объектов </a:t>
            </a: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02AFDF67-619B-41BA-BFCD-A543EB68CB5B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РПМ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руб.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A4A6C13-466D-48D5-855F-B78139E8C81C}"/>
              </a:ext>
            </a:extLst>
          </p:cNvPr>
          <p:cNvCxnSpPr>
            <a:cxnSpLocks/>
          </p:cNvCxnSpPr>
          <p:nvPr/>
        </p:nvCxnSpPr>
        <p:spPr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DABF313-983D-42E3-9ED5-DC558B5A5E96}"/>
              </a:ext>
            </a:extLst>
          </p:cNvPr>
          <p:cNvSpPr txBox="1"/>
          <p:nvPr/>
        </p:nvSpPr>
        <p:spPr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99876E7-C89A-49E4-87DF-DD224DD36553}"/>
              </a:ext>
            </a:extLst>
          </p:cNvPr>
          <p:cNvSpPr txBox="1"/>
          <p:nvPr/>
        </p:nvSpPr>
        <p:spPr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федеральный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338DFE7-E04F-483E-BCBD-DFC846181666}"/>
              </a:ext>
            </a:extLst>
          </p:cNvPr>
          <p:cNvSpPr txBox="1"/>
          <p:nvPr/>
        </p:nvSpPr>
        <p:spPr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РПМ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региональная программа модернизации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(новых объектов)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0EB0E5-E464-4834-AF35-92053F32C0A9}"/>
              </a:ext>
            </a:extLst>
          </p:cNvPr>
          <p:cNvSpPr txBox="1"/>
          <p:nvPr/>
        </p:nvSpPr>
        <p:spPr>
          <a:xfrm>
            <a:off x="8206968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C3D3B-4285-4235-9F16-101F05BACA42}"/>
              </a:ext>
            </a:extLst>
          </p:cNvPr>
          <p:cNvSpPr txBox="1"/>
          <p:nvPr/>
        </p:nvSpPr>
        <p:spPr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1756</a:t>
            </a:r>
            <a:endParaRPr lang="ru-RU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7053-163B-4999-A43B-BF4F94110715}"/>
              </a:ext>
            </a:extLst>
          </p:cNvPr>
          <p:cNvSpPr txBox="1"/>
          <p:nvPr/>
        </p:nvSpPr>
        <p:spPr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326</a:t>
            </a:r>
            <a:endParaRPr lang="ru-RU" sz="1600" b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71B13D-AA96-4C20-8565-831F7140784B}"/>
              </a:ext>
            </a:extLst>
          </p:cNvPr>
          <p:cNvSpPr txBox="1"/>
          <p:nvPr/>
        </p:nvSpPr>
        <p:spPr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/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85F0C7-C46E-4F02-A1B7-F1CE8D9B6650}"/>
              </a:ext>
            </a:extLst>
          </p:cNvPr>
          <p:cNvSpPr txBox="1"/>
          <p:nvPr/>
        </p:nvSpPr>
        <p:spPr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24</a:t>
            </a:r>
            <a:endParaRPr lang="ru-RU" sz="1600" b="1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04E88C0-DCD2-4BE4-B944-6BE75D961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4372199"/>
              </p:ext>
            </p:extLst>
          </p:nvPr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A76681-BF91-445E-8377-3249C049F0DE}"/>
              </a:ext>
            </a:extLst>
          </p:cNvPr>
          <p:cNvSpPr txBox="1"/>
          <p:nvPr/>
        </p:nvSpPr>
        <p:spPr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3,741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CEDF191F-7567-48B1-A4CC-054B208C49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9569164"/>
              </p:ext>
            </p:extLst>
          </p:nvPr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4AD933-787B-461E-A4A6-A3430827BEF5}"/>
              </a:ext>
            </a:extLst>
          </p:cNvPr>
          <p:cNvGrpSpPr/>
          <p:nvPr/>
        </p:nvGrpSpPr>
        <p:grpSpPr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5A53AA87-E4A9-4B94-8D32-29EDF1C148D6}"/>
                </a:ext>
              </a:extLst>
            </p:cNvPr>
            <p:cNvSpPr/>
            <p:nvPr/>
          </p:nvSpPr>
          <p:spPr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505476E0-1066-46D2-8940-DE07A09FC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>
              <a:fillRect/>
            </a:stretch>
          </p:blipFill>
          <p:spPr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B04FC4B-9B3C-4E90-AFE8-6FDD886B62F2}"/>
              </a:ext>
            </a:extLst>
          </p:cNvPr>
          <p:cNvGrpSpPr/>
          <p:nvPr/>
        </p:nvGrpSpPr>
        <p:grpSpPr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B8C36BA1-2F68-4D84-BBF3-18616339EDE0}"/>
                </a:ext>
              </a:extLst>
            </p:cNvPr>
            <p:cNvSpPr/>
            <p:nvPr/>
          </p:nvSpPr>
          <p:spPr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6" name="Picture 99">
              <a:extLst>
                <a:ext uri="{FF2B5EF4-FFF2-40B4-BE49-F238E27FC236}">
                  <a16:creationId xmlns:a16="http://schemas.microsoft.com/office/drawing/2014/main" id="{649A58AA-A711-4F02-A7DE-A6B732E1F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biLevel thresh="75000"/>
            </a:blip>
            <a:stretch>
              <a:fillRect/>
            </a:stretch>
          </p:blipFill>
          <p:spPr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53684D-2E47-43DD-A6C8-2D8ED3A7D4CF}"/>
              </a:ext>
            </a:extLst>
          </p:cNvPr>
          <p:cNvGrpSpPr/>
          <p:nvPr/>
        </p:nvGrpSpPr>
        <p:grpSpPr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E1FD2ABA-39FB-4F98-91B2-7FBAD8D74134}"/>
                </a:ext>
              </a:extLst>
            </p:cNvPr>
            <p:cNvSpPr/>
            <p:nvPr/>
          </p:nvSpPr>
          <p:spPr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3" name="Picture 11" descr="http://files.nicwebsite.ru/rucenter15257/image/_38.jpg">
              <a:extLst>
                <a:ext uri="{FF2B5EF4-FFF2-40B4-BE49-F238E27FC236}">
                  <a16:creationId xmlns:a16="http://schemas.microsoft.com/office/drawing/2014/main" id="{57656A13-7142-4450-9829-D2B7595CB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1" name="Group 3">
            <a:extLst>
              <a:ext uri="{FF2B5EF4-FFF2-40B4-BE49-F238E27FC236}">
                <a16:creationId xmlns:a16="http://schemas.microsoft.com/office/drawing/2014/main" id="{9970251F-1C31-421A-B505-108031696320}"/>
              </a:ext>
            </a:extLst>
          </p:cNvPr>
          <p:cNvGrpSpPr/>
          <p:nvPr/>
        </p:nvGrpSpPr>
        <p:grpSpPr>
          <a:xfrm>
            <a:off x="645538" y="4161108"/>
            <a:ext cx="370623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>
              <a:extLst>
                <a:ext uri="{FF2B5EF4-FFF2-40B4-BE49-F238E27FC236}">
                  <a16:creationId xmlns:a16="http://schemas.microsoft.com/office/drawing/2014/main" id="{D899E55C-E4AF-41F1-B812-FEC7FF68FD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15" descr="https://urfu-2017.github.io/javascript-slides/08-async/lib/img/loader-done.png">
              <a:extLst>
                <a:ext uri="{FF2B5EF4-FFF2-40B4-BE49-F238E27FC236}">
                  <a16:creationId xmlns:a16="http://schemas.microsoft.com/office/drawing/2014/main" id="{09EC18B1-1360-42CF-99D7-E16D04046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42F335-7976-4CDA-A592-2CBE9F9A773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Приобретение быстровозводимых модульных конструкций</a:t>
            </a:r>
            <a:endParaRPr lang="ru-RU" sz="10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785299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958317" y="358961"/>
            <a:ext cx="1089989" cy="71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wm37laotyvydanSBNF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2359</TotalTime>
  <Words>103</Words>
  <Application>Microsoft Office PowerPoint</Application>
  <PresentationFormat>Широкоэкранный</PresentationFormat>
  <Paragraphs>38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Manrope Bold</vt:lpstr>
      <vt:lpstr>Tahoma</vt:lpstr>
      <vt:lpstr>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Юрченко</dc:creator>
  <cp:lastModifiedBy>Анастасия Сергеевна Чувелева</cp:lastModifiedBy>
  <cp:revision>204</cp:revision>
  <cp:lastPrinted>2025-05-22T08:59:55Z</cp:lastPrinted>
  <dcterms:created xsi:type="dcterms:W3CDTF">2021-07-15T07:55:03Z</dcterms:created>
  <dcterms:modified xsi:type="dcterms:W3CDTF">2025-06-17T14:08:04Z</dcterms:modified>
</cp:coreProperties>
</file>