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8" r:id="rId2"/>
    <p:sldId id="267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C2C2C2"/>
    <a:srgbClr val="F6B386"/>
    <a:srgbClr val="89A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2153" autoAdjust="0"/>
  </p:normalViewPr>
  <p:slideViewPr>
    <p:cSldViewPr snapToGrid="0">
      <p:cViewPr varScale="1">
        <p:scale>
          <a:sx n="106" d="100"/>
          <a:sy n="106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57120909962381"/>
          <c:y val="4.562041422866165E-2"/>
          <c:w val="0.76436294497917034"/>
          <c:h val="0.790062502785329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в процессе поставки/ввода</c:v>
                </c:pt>
              </c:strCache>
            </c:strRef>
          </c:tx>
          <c:spPr>
            <a:solidFill>
              <a:srgbClr val="E7835F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786-4156-B558-824CB84C5430}"/>
              </c:ext>
            </c:extLst>
          </c:dPt>
          <c:dPt>
            <c:idx val="1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86-4156-B558-824CB84C5430}"/>
              </c:ext>
            </c:extLst>
          </c:dPt>
          <c:dPt>
            <c:idx val="2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786-4156-B558-824CB84C54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86-4156-B558-824CB84C54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86-4156-B558-824CB84C5430}"/>
                </c:ext>
              </c:extLst>
            </c:dLbl>
            <c:dLbl>
              <c:idx val="2"/>
              <c:layout>
                <c:manualLayout>
                  <c:x val="-1.5329229606029185E-2"/>
                  <c:y val="1.1609547691943112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3302355414583"/>
                      <c:h val="5.20467632581034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786-4156-B558-824CB84C5430}"/>
                </c:ext>
              </c:extLst>
            </c:dLbl>
            <c:dLbl>
              <c:idx val="3"/>
              <c:layout>
                <c:manualLayout>
                  <c:x val="-3.0658459212058314E-2"/>
                  <c:y val="-5.886040679855112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87-40B3-AC23-D2EDA57879A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Лист1!$A$6:$A$10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6-4156-B558-824CB84C5430}"/>
            </c:ext>
          </c:extLst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поставлено/введено</c:v>
                </c:pt>
              </c:strCache>
            </c:strRef>
          </c:tx>
          <c:spPr>
            <a:solidFill>
              <a:srgbClr val="BED7E8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BED7E8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786-4156-B558-824CB84C5430}"/>
              </c:ext>
            </c:extLst>
          </c:dPt>
          <c:dLbls>
            <c:dLbl>
              <c:idx val="0"/>
              <c:layout>
                <c:manualLayout>
                  <c:x val="8.1578297480236706E-2"/>
                  <c:y val="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24*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387-40B3-AC23-D2EDA57879A8}"/>
                </c:ext>
              </c:extLst>
            </c:dLbl>
            <c:dLbl>
              <c:idx val="1"/>
              <c:layout>
                <c:manualLayout>
                  <c:x val="2.6950958294115021E-2"/>
                  <c:y val="-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786-4156-B558-824CB84C5430}"/>
                </c:ext>
              </c:extLst>
            </c:dLbl>
            <c:dLbl>
              <c:idx val="2"/>
              <c:layout>
                <c:manualLayout>
                  <c:x val="-3.891330970620264E-3"/>
                  <c:y val="-4.1256849633138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205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12437219562607"/>
                      <c:h val="4.6149113030556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387-40B3-AC23-D2EDA57879A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87-40B3-AC23-D2EDA57879A8}"/>
                </c:ext>
              </c:extLst>
            </c:dLbl>
            <c:dLbl>
              <c:idx val="4"/>
              <c:layout>
                <c:manualLayout>
                  <c:x val="7.9592015571600366E-2"/>
                  <c:y val="-1.3515292308318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Лист1!$B$6:$B$10</c:f>
              <c:numCache>
                <c:formatCode>General</c:formatCode>
                <c:ptCount val="5"/>
                <c:pt idx="0">
                  <c:v>24</c:v>
                </c:pt>
                <c:pt idx="1">
                  <c:v>0</c:v>
                </c:pt>
                <c:pt idx="2">
                  <c:v>148</c:v>
                </c:pt>
                <c:pt idx="3">
                  <c:v>300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86-4156-B558-824CB84C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413541424"/>
        <c:axId val="413541816"/>
      </c:barChart>
      <c:catAx>
        <c:axId val="413541424"/>
        <c:scaling>
          <c:orientation val="minMax"/>
        </c:scaling>
        <c:delete val="1"/>
        <c:axPos val="l"/>
        <c:majorTickMark val="none"/>
        <c:minorTickMark val="none"/>
        <c:tickLblPos val="nextTo"/>
        <c:crossAx val="413541816"/>
        <c:crosses val="autoZero"/>
        <c:auto val="1"/>
        <c:lblAlgn val="ctr"/>
        <c:lblOffset val="100"/>
        <c:noMultiLvlLbl val="0"/>
      </c:catAx>
      <c:valAx>
        <c:axId val="413541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3541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2695100657515324E-2"/>
          <c:y val="0.83009842334656314"/>
          <c:w val="0.87292213499716231"/>
          <c:h val="0.1215590044119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50" b="1" i="0" u="none" strike="noStrike" kern="1200" baseline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4039542351105"/>
          <c:y val="0.10513424535911468"/>
          <c:w val="0.55060252620622008"/>
          <c:h val="0.8538871990260595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dPt>
            <c:idx val="0"/>
            <c:bubble3D val="0"/>
            <c:spPr>
              <a:solidFill>
                <a:srgbClr val="B9BBBD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F0-48D4-90E8-F5ED8392BED4}"/>
              </c:ext>
            </c:extLst>
          </c:dPt>
          <c:dPt>
            <c:idx val="1"/>
            <c:bubble3D val="0"/>
            <c:spPr>
              <a:solidFill>
                <a:srgbClr val="E4E5E6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9F0-48D4-90E8-F5ED8392BED4}"/>
              </c:ext>
            </c:extLst>
          </c:dPt>
          <c:dLbls>
            <c:dLbl>
              <c:idx val="0"/>
              <c:layout>
                <c:manualLayout>
                  <c:x val="-0.10725039357380269"/>
                  <c:y val="-0.1511304777037273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3,485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F0-48D4-90E8-F5ED8392BED4}"/>
                </c:ext>
              </c:extLst>
            </c:dLbl>
            <c:dLbl>
              <c:idx val="1"/>
              <c:layout>
                <c:manualLayout>
                  <c:x val="0.12800853426550643"/>
                  <c:y val="6.57089033494466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F0-48D4-90E8-F5ED8392BE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ФБ</c:v>
                </c:pt>
                <c:pt idx="1">
                  <c:v>РБ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3.56</c:v>
                </c:pt>
                <c:pt idx="1">
                  <c:v>0.14899999999999999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0-48D4-90E8-F5ED8392B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21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245946646130087"/>
          <c:y val="0.38501226479963707"/>
          <c:w val="0.14413272070993435"/>
          <c:h val="0.1796197067544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08915403493851"/>
          <c:y val="0.1068455970575239"/>
          <c:w val="0.78203952273711086"/>
          <c:h val="0.57371627036855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2F0-47C0-A762-7D3250D173D8}"/>
              </c:ext>
            </c:extLst>
          </c:dPt>
          <c:dLbls>
            <c:dLbl>
              <c:idx val="0"/>
              <c:layout>
                <c:manualLayout>
                  <c:x val="0"/>
                  <c:y val="-1.98188366484413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F0-47C0-A762-7D3250D173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</c:f>
              <c:strCache>
                <c:ptCount val="1"/>
                <c:pt idx="0">
                  <c:v>факт
на 01.11.2025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0.93159999999999998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0-47C0-A762-7D3250D173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9"/>
        <c:overlap val="-27"/>
        <c:axId val="413542992"/>
        <c:axId val="413543384"/>
      </c:barChart>
      <c:catAx>
        <c:axId val="41354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3543384"/>
        <c:crosses val="autoZero"/>
        <c:auto val="1"/>
        <c:lblAlgn val="ctr"/>
        <c:lblOffset val="100"/>
        <c:noMultiLvlLbl val="0"/>
      </c:catAx>
      <c:valAx>
        <c:axId val="413543384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1354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0.04345</cdr:x>
      <cdr:y>0.06695</cdr:y>
    </cdr:from>
    <cdr:to>
      <cdr:x>0.18747</cdr:x>
      <cdr:y>0.14556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80008" y="288341"/>
          <a:ext cx="596590" cy="3385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algn="l" defTabSz="914400" rtl="0" eaLnBrk="1" latinLnBrk="0" hangingPunct="1"/>
          <a:r>
            <a:rPr lang="ru-RU" sz="1600" b="1" dirty="0"/>
            <a:t>3</a:t>
          </a:r>
          <a:r>
            <a:rPr lang="ru-RU" sz="16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</a:t>
          </a:r>
          <a:endParaRPr lang="ru-RU" sz="16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0.4818</cdr:x>
      <cdr:y>0.24965</cdr:y>
    </cdr:from>
    <cdr:to>
      <cdr:x>0.62582</cdr:x>
      <cdr:y>0.31397</cdr:y>
    </cdr:to>
    <cdr:sp macro="" textlink="">
      <cdr:nvSpPr>
        <cdr:cNvPr id="3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995823" y="1075196"/>
          <a:ext cx="596591" cy="2770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1756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256CE948-4BA2-4BCA-B67A-21A80693EE82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5608"/>
            <a:ext cx="5408930" cy="3914488"/>
          </a:xfrm>
          <a:prstGeom prst="rect">
            <a:avLst/>
          </a:prstGeom>
        </p:spPr>
        <p:txBody>
          <a:bodyPr vert="horz" lIns="90882" tIns="45441" rIns="90882" bIns="4544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1C93E21A-674E-4D4D-9255-92B27655B2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78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3E21A-674E-4D4D-9255-92B27655B2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6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4EA76-DF72-4876-A1A9-8232E1ACACC1}" type="slidenum">
              <a:rPr lang="ru-RU" smtClean="0">
                <a:latin typeface="Arial" panose="020B0604020202020204" pitchFamily="34" charset="0"/>
              </a:rPr>
              <a:pPr/>
              <a:t>2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2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1DF1C-6288-4805-ACD9-3B1C0D6C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612D67-C620-4947-97A3-38C1F66E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FDA2-0614-40F0-BFFF-82596DBE3742}" type="datetime1">
              <a:rPr lang="en-US" smtClean="0"/>
              <a:t>11/1/2025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AC1246-4BCC-4E64-A491-2D9AE284C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0E85C4-9534-4519-A35E-F2C7534F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7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6" name="Слайд think-cell" r:id="rId4" imgW="592" imgH="591" progId="TCLayout.ActiveDocument.1">
                  <p:embed/>
                </p:oleObj>
              </mc:Choice>
              <mc:Fallback>
                <p:oleObj name="Слайд think-cell" r:id="rId4" imgW="592" imgH="591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9BD55ED-F61F-D642-A39F-931CA0F3C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0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242F335-7976-4CDA-A592-2CBE9F9A77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540487A7-3EA0-1049-9973-AEEFFD28FCFA}"/>
              </a:ext>
            </a:extLst>
          </p:cNvPr>
          <p:cNvSpPr/>
          <p:nvPr userDrawn="1"/>
        </p:nvSpPr>
        <p:spPr>
          <a:xfrm flipH="1">
            <a:off x="263349" y="301735"/>
            <a:ext cx="11721711" cy="792089"/>
          </a:xfrm>
          <a:prstGeom prst="parallelogram">
            <a:avLst>
              <a:gd name="adj" fmla="val 56742"/>
            </a:avLst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0" i="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2905A2-C016-B741-BD49-16A3E3A939B1}"/>
              </a:ext>
            </a:extLst>
          </p:cNvPr>
          <p:cNvGrpSpPr/>
          <p:nvPr userDrawn="1"/>
        </p:nvGrpSpPr>
        <p:grpSpPr>
          <a:xfrm>
            <a:off x="9240820" y="430599"/>
            <a:ext cx="2504796" cy="534360"/>
            <a:chOff x="1326854" y="485273"/>
            <a:chExt cx="6343946" cy="1353383"/>
          </a:xfrm>
        </p:grpSpPr>
        <p:sp>
          <p:nvSpPr>
            <p:cNvPr id="9" name="Заголовок 1">
              <a:extLst>
                <a:ext uri="{FF2B5EF4-FFF2-40B4-BE49-F238E27FC236}">
                  <a16:creationId xmlns:a16="http://schemas.microsoft.com/office/drawing/2014/main" id="{EBFA88D6-8786-754C-B6D9-019C6946852D}"/>
                </a:ext>
              </a:extLst>
            </p:cNvPr>
            <p:cNvSpPr txBox="1">
              <a:spLocks/>
            </p:cNvSpPr>
            <p:nvPr/>
          </p:nvSpPr>
          <p:spPr>
            <a:xfrm>
              <a:off x="2744994" y="713764"/>
              <a:ext cx="4925806" cy="1124892"/>
            </a:xfrm>
            <a:prstGeom prst="rect">
              <a:avLst/>
            </a:prstGeom>
          </p:spPr>
          <p:txBody>
            <a:bodyPr/>
            <a:lstStyle>
              <a:lvl1pPr algn="ctr" defTabSz="2438645" rtl="0" eaLnBrk="1" latinLnBrk="0" hangingPunct="1">
                <a:spcBef>
                  <a:spcPct val="0"/>
                </a:spcBef>
                <a:buNone/>
                <a:defRPr sz="1170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tabLst>
                  <a:tab pos="4183978" algn="l"/>
                  <a:tab pos="6485713" algn="l"/>
                </a:tabLst>
              </a:pPr>
              <a:r>
                <a:rPr lang="ru-RU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Helvetica Neue" panose="02000503000000020004" pitchFamily="2" charset="0"/>
                  <a:cs typeface="Arial" panose="020B0604020202020204" pitchFamily="34" charset="0"/>
                </a:rPr>
                <a:t>Правительство Нижегородской области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C0A8356-D534-E042-A397-00C04CEE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6854" y="485273"/>
              <a:ext cx="1313964" cy="1353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8660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5DC-D3DD-4FF7-BB4F-C01552B71262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  <a:spcBef>
                  <a:spcPts val="30"/>
                </a:spcBef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31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38A76-C4AC-4669-B0AA-CFF8CA8C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348075-2DAB-4A65-A85B-CFC4BA2F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47016-AA3C-4564-9DE0-F70BD29AD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0610-372A-4BDA-9BE1-6010D54358D8}" type="datetime1">
              <a:rPr lang="en-US" smtClean="0"/>
              <a:t>11/1/2025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506608-6C34-4487-9778-C284DCF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0B8C5A-8F74-4112-8E62-FBC5F8682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9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0.jpeg"/><Relationship Id="rId18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emf"/><Relationship Id="rId12" Type="http://schemas.openxmlformats.org/officeDocument/2006/relationships/image" Target="../media/image9.emf"/><Relationship Id="rId17" Type="http://schemas.openxmlformats.org/officeDocument/2006/relationships/image" Target="../media/image5.jpeg"/><Relationship Id="rId2" Type="http://schemas.openxmlformats.org/officeDocument/2006/relationships/tags" Target="../tags/tag2.xml"/><Relationship Id="rId16" Type="http://schemas.microsoft.com/office/2007/relationships/hdphoto" Target="../media/hdphoto1.wdp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12.png"/><Relationship Id="rId10" Type="http://schemas.openxmlformats.org/officeDocument/2006/relationships/chart" Target="../charts/chart3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9" Type="http://schemas.openxmlformats.org/officeDocument/2006/relationships/chart" Target="../charts/chart2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8" name="Пример обложки…"/>
          <p:cNvSpPr txBox="1"/>
          <p:nvPr/>
        </p:nvSpPr>
        <p:spPr>
          <a:xfrm>
            <a:off x="344112" y="1561382"/>
            <a:ext cx="11471370" cy="642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>
                <a:latin typeface="Manrope Bold"/>
                <a:ea typeface="Manrope Bold"/>
                <a:cs typeface="Manrope Bold"/>
                <a:sym typeface="Manrope Bold"/>
              </a:defRPr>
            </a:pPr>
            <a:r>
              <a:rPr lang="ru-RU" sz="2400" dirty="0">
                <a:sym typeface="Manrope Bold"/>
              </a:rPr>
              <a:t>О </a:t>
            </a:r>
            <a:r>
              <a:rPr lang="ru-RU" sz="2400" dirty="0" smtClean="0">
                <a:sym typeface="Manrope Bold"/>
              </a:rPr>
              <a:t>реализации региональной </a:t>
            </a:r>
            <a:r>
              <a:rPr lang="ru-RU" sz="2400" dirty="0">
                <a:sym typeface="Manrope Bold"/>
              </a:rPr>
              <a:t>программы </a:t>
            </a:r>
            <a:r>
              <a:rPr lang="ru-RU" sz="2400" dirty="0" smtClean="0">
                <a:sym typeface="Manrope Bold"/>
              </a:rPr>
              <a:t>модернизации первичного звена здравоохранения Нижегородской области (по состоянию на </a:t>
            </a:r>
            <a:r>
              <a:rPr lang="ru-RU" sz="2400" dirty="0" smtClean="0">
                <a:sym typeface="Manrope Bold"/>
              </a:rPr>
              <a:t>01.11.2025 </a:t>
            </a:r>
            <a:r>
              <a:rPr lang="ru-RU" sz="2400" dirty="0" smtClean="0">
                <a:sym typeface="Manrope Bold"/>
              </a:rPr>
              <a:t>г.)</a:t>
            </a:r>
            <a:endParaRPr sz="2400" dirty="0"/>
          </a:p>
        </p:txBody>
      </p:sp>
      <p:pic>
        <p:nvPicPr>
          <p:cNvPr id="3619" name="Ministerstvo_Zdravoohraneniya_CMYK.pdf" descr="Ministerstvo_Zdravoohraneniya_CMYK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2182" y="344685"/>
            <a:ext cx="1811618" cy="5968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4" y="2761130"/>
            <a:ext cx="11998245" cy="3960346"/>
          </a:xfrm>
          <a:prstGeom prst="rect">
            <a:avLst/>
          </a:prstGeom>
          <a:effectLst>
            <a:glow>
              <a:schemeClr val="accent1">
                <a:alpha val="0"/>
              </a:schemeClr>
            </a:glow>
            <a:reflection endPos="0" dist="50800" dir="5400000" sy="-100000" algn="bl" rotWithShape="0"/>
            <a:softEdge rad="1778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lang="ru-RU" smtClean="0"/>
              <a:pPr marL="25400">
                <a:lnSpc>
                  <a:spcPct val="100000"/>
                </a:lnSpc>
                <a:spcBef>
                  <a:spcPts val="30"/>
                </a:spcBef>
              </a:pPr>
              <a:t>1</a:t>
            </a:fld>
            <a:endParaRPr lang="ru-RU" dirty="0"/>
          </a:p>
        </p:txBody>
      </p:sp>
      <p:pic>
        <p:nvPicPr>
          <p:cNvPr id="12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1937431" y="333362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133" y="139383"/>
            <a:ext cx="1748298" cy="137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7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A46FE874-93CF-44CD-B1C8-B55495BD4E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Слайд think-cell" r:id="rId6" imgW="532" imgH="533" progId="TCLayout.ActiveDocument.1">
                  <p:embed/>
                </p:oleObj>
              </mc:Choice>
              <mc:Fallback>
                <p:oleObj name="Слайд think-cell" r:id="rId6" imgW="532" imgH="533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A46FE874-93CF-44CD-B1C8-B55495BD4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Прямоугольник: скругленные углы 2">
            <a:extLst>
              <a:ext uri="{FF2B5EF4-FFF2-40B4-BE49-F238E27FC236}">
                <a16:creationId xmlns:a16="http://schemas.microsoft.com/office/drawing/2014/main" id="{CD7A095B-8C3F-41FA-836E-357E0D95DAD5}"/>
              </a:ext>
            </a:extLst>
          </p:cNvPr>
          <p:cNvSpPr/>
          <p:nvPr/>
        </p:nvSpPr>
        <p:spPr>
          <a:xfrm>
            <a:off x="8206969" y="3380778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" name="Прямоугольник: скругленные углы 2">
            <a:extLst>
              <a:ext uri="{FF2B5EF4-FFF2-40B4-BE49-F238E27FC236}">
                <a16:creationId xmlns:a16="http://schemas.microsoft.com/office/drawing/2014/main" id="{C4E53E5F-FB84-46FE-B8AA-B87E73BBABD0}"/>
              </a:ext>
            </a:extLst>
          </p:cNvPr>
          <p:cNvSpPr/>
          <p:nvPr/>
        </p:nvSpPr>
        <p:spPr>
          <a:xfrm>
            <a:off x="8206969" y="1299903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7" name="Прямоугольник: скругленные углы 93">
            <a:extLst>
              <a:ext uri="{FF2B5EF4-FFF2-40B4-BE49-F238E27FC236}">
                <a16:creationId xmlns:a16="http://schemas.microsoft.com/office/drawing/2014/main" id="{638A355B-7716-4DE6-BF3F-E58920AB52FE}"/>
              </a:ext>
            </a:extLst>
          </p:cNvPr>
          <p:cNvSpPr/>
          <p:nvPr/>
        </p:nvSpPr>
        <p:spPr>
          <a:xfrm>
            <a:off x="280334" y="1299903"/>
            <a:ext cx="7800179" cy="5056448"/>
          </a:xfrm>
          <a:prstGeom prst="roundRect">
            <a:avLst>
              <a:gd name="adj" fmla="val 360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746827" y="262345"/>
            <a:ext cx="8555644" cy="85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Модернизация </a:t>
            </a: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первичного звена  </a:t>
            </a:r>
            <a:endParaRPr lang="ru-RU" b="1" dirty="0" smtClean="0">
              <a:solidFill>
                <a:srgbClr val="FF0000"/>
              </a:solidFill>
              <a:latin typeface="Manrope Bold"/>
              <a:ea typeface="Tahoma" pitchFamily="34" charset="0"/>
              <a:cs typeface="Arial" panose="020B0604020202020204" pitchFamily="34" charset="0"/>
            </a:endParaRPr>
          </a:p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дравоохранения </a:t>
            </a:r>
            <a:r>
              <a:rPr lang="ru-RU" b="1" dirty="0" smtClean="0">
                <a:latin typeface="Manrope Bold"/>
                <a:ea typeface="Tahoma" pitchFamily="34" charset="0"/>
                <a:cs typeface="Arial" panose="020B0604020202020204" pitchFamily="34" charset="0"/>
              </a:rPr>
              <a:t>2025 год</a:t>
            </a:r>
            <a:endParaRPr lang="ru-RU" b="1" dirty="0">
              <a:latin typeface="Manrope Bold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5" y="2629435"/>
            <a:ext cx="2972860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Дооснащение и переоснащение оборудованием</a:t>
            </a:r>
            <a:b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</a:br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(ед. высокотехнологичного оборудования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104" name="Диаграмма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964254"/>
              </p:ext>
            </p:extLst>
          </p:nvPr>
        </p:nvGraphicFramePr>
        <p:xfrm>
          <a:off x="3935762" y="1809189"/>
          <a:ext cx="4142413" cy="43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0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7350" y="3312620"/>
            <a:ext cx="3053971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Проведение</a:t>
            </a:r>
          </a:p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капитального ремонта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(объектов здравоохранения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4" y="1937222"/>
            <a:ext cx="2817948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Оснащение автомобильным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транспортом и передвижными медицинскими комплексами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</a:t>
            </a:r>
            <a:r>
              <a:rPr lang="ru-RU" sz="1000" dirty="0" err="1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ед.автомобилей</a:t>
            </a: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 и ПМК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3909642" y="1345746"/>
            <a:ext cx="346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Количество,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ед./объектов </a:t>
            </a:r>
          </a:p>
        </p:txBody>
      </p:sp>
      <p:sp>
        <p:nvSpPr>
          <p:cNvPr id="138" name="Прямоугольник 137">
            <a:extLst>
              <a:ext uri="{FF2B5EF4-FFF2-40B4-BE49-F238E27FC236}">
                <a16:creationId xmlns:a16="http://schemas.microsoft.com/office/drawing/2014/main" id="{02AFDF67-619B-41BA-BFCD-A543EB68CB5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631912" y="6215460"/>
            <a:ext cx="585788" cy="212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8730951" y="1316533"/>
            <a:ext cx="2745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РПМ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 руб.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8A4A6C13-466D-48D5-855F-B78139E8C81C}"/>
              </a:ext>
            </a:extLst>
          </p:cNvPr>
          <p:cNvCxnSpPr>
            <a:cxnSpLocks/>
          </p:cNvCxnSpPr>
          <p:nvPr/>
        </p:nvCxnSpPr>
        <p:spPr>
          <a:xfrm>
            <a:off x="4636193" y="1956639"/>
            <a:ext cx="16489" cy="3420142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DABF313-983D-42E3-9ED5-DC558B5A5E96}"/>
              </a:ext>
            </a:extLst>
          </p:cNvPr>
          <p:cNvSpPr txBox="1"/>
          <p:nvPr/>
        </p:nvSpPr>
        <p:spPr>
          <a:xfrm>
            <a:off x="5829882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99876E7-C89A-49E4-87DF-DD224DD36553}"/>
              </a:ext>
            </a:extLst>
          </p:cNvPr>
          <p:cNvSpPr txBox="1"/>
          <p:nvPr/>
        </p:nvSpPr>
        <p:spPr>
          <a:xfrm>
            <a:off x="3532370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федеральный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280334" y="6554272"/>
            <a:ext cx="33269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РПМ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региональная программа модернизации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00308" y="4129370"/>
            <a:ext cx="1506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Строительство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(новых объектов)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C0EB0E5-E464-4834-AF35-92053F32C0A9}"/>
              </a:ext>
            </a:extLst>
          </p:cNvPr>
          <p:cNvSpPr txBox="1"/>
          <p:nvPr/>
        </p:nvSpPr>
        <p:spPr>
          <a:xfrm>
            <a:off x="8206968" y="3373172"/>
            <a:ext cx="3696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Кассовое исполнение,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0C3D3B-4285-4235-9F16-101F05BACA42}"/>
              </a:ext>
            </a:extLst>
          </p:cNvPr>
          <p:cNvSpPr txBox="1"/>
          <p:nvPr/>
        </p:nvSpPr>
        <p:spPr>
          <a:xfrm>
            <a:off x="4006527" y="2853615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 smtClean="0"/>
              <a:t>1756</a:t>
            </a:r>
            <a:endParaRPr lang="ru-RU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6B87053-163B-4999-A43B-BF4F94110715}"/>
              </a:ext>
            </a:extLst>
          </p:cNvPr>
          <p:cNvSpPr txBox="1"/>
          <p:nvPr/>
        </p:nvSpPr>
        <p:spPr>
          <a:xfrm>
            <a:off x="4095476" y="3481988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326</a:t>
            </a:r>
            <a:endParaRPr lang="ru-RU" sz="1600" b="1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171B13D-AA96-4C20-8565-831F7140784B}"/>
              </a:ext>
            </a:extLst>
          </p:cNvPr>
          <p:cNvSpPr txBox="1"/>
          <p:nvPr/>
        </p:nvSpPr>
        <p:spPr>
          <a:xfrm>
            <a:off x="4313422" y="4183009"/>
            <a:ext cx="378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/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85F0C7-C46E-4F02-A1B7-F1CE8D9B6650}"/>
              </a:ext>
            </a:extLst>
          </p:cNvPr>
          <p:cNvSpPr txBox="1"/>
          <p:nvPr/>
        </p:nvSpPr>
        <p:spPr>
          <a:xfrm>
            <a:off x="4227291" y="4904108"/>
            <a:ext cx="476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24</a:t>
            </a:r>
            <a:endParaRPr lang="ru-RU" sz="1600" b="1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04E88C0-DCD2-4BE4-B944-6BE75D961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155298"/>
              </p:ext>
            </p:extLst>
          </p:nvPr>
        </p:nvGraphicFramePr>
        <p:xfrm>
          <a:off x="8233089" y="1431935"/>
          <a:ext cx="3670849" cy="1932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5A76681-BF91-445E-8377-3249C049F0DE}"/>
              </a:ext>
            </a:extLst>
          </p:cNvPr>
          <p:cNvSpPr txBox="1"/>
          <p:nvPr/>
        </p:nvSpPr>
        <p:spPr>
          <a:xfrm>
            <a:off x="9572883" y="2224408"/>
            <a:ext cx="898002" cy="465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3,631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млрд руб.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CEDF191F-7567-48B1-A4CC-054B208C49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1140005"/>
              </p:ext>
            </p:extLst>
          </p:nvPr>
        </p:nvGraphicFramePr>
        <p:xfrm>
          <a:off x="8193747" y="3657777"/>
          <a:ext cx="3717005" cy="2557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44AD933-787B-461E-A4A6-A3430827BEF5}"/>
              </a:ext>
            </a:extLst>
          </p:cNvPr>
          <p:cNvGrpSpPr/>
          <p:nvPr/>
        </p:nvGrpSpPr>
        <p:grpSpPr>
          <a:xfrm>
            <a:off x="583290" y="2014037"/>
            <a:ext cx="504000" cy="504000"/>
            <a:chOff x="583290" y="2014037"/>
            <a:chExt cx="504000" cy="50400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5A53AA87-E4A9-4B94-8D32-29EDF1C148D6}"/>
                </a:ext>
              </a:extLst>
            </p:cNvPr>
            <p:cNvSpPr/>
            <p:nvPr/>
          </p:nvSpPr>
          <p:spPr>
            <a:xfrm>
              <a:off x="583290" y="2014037"/>
              <a:ext cx="504000" cy="504000"/>
            </a:xfrm>
            <a:prstGeom prst="ellips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49" name="Picture 2">
              <a:extLst>
                <a:ext uri="{FF2B5EF4-FFF2-40B4-BE49-F238E27FC236}">
                  <a16:creationId xmlns:a16="http://schemas.microsoft.com/office/drawing/2014/main" id="{505476E0-1066-46D2-8940-DE07A09FC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chemeClr val="tx1">
                  <a:tint val="45000"/>
                  <a:satMod val="400000"/>
                </a:schemeClr>
              </a:duotone>
              <a:lum bright="-40000" contrast="-40000"/>
            </a:blip>
            <a:stretch>
              <a:fillRect/>
            </a:stretch>
          </p:blipFill>
          <p:spPr>
            <a:xfrm>
              <a:off x="625507" y="2134877"/>
              <a:ext cx="437021" cy="251582"/>
            </a:xfrm>
            <a:prstGeom prst="rect">
              <a:avLst/>
            </a:prstGeom>
            <a:noFill/>
          </p:spPr>
        </p:pic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B04FC4B-9B3C-4E90-AFE8-6FDD886B62F2}"/>
              </a:ext>
            </a:extLst>
          </p:cNvPr>
          <p:cNvGrpSpPr/>
          <p:nvPr/>
        </p:nvGrpSpPr>
        <p:grpSpPr>
          <a:xfrm>
            <a:off x="583290" y="2696210"/>
            <a:ext cx="504000" cy="504000"/>
            <a:chOff x="583290" y="2696210"/>
            <a:chExt cx="504000" cy="504000"/>
          </a:xfrm>
        </p:grpSpPr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B8C36BA1-2F68-4D84-BBF3-18616339EDE0}"/>
                </a:ext>
              </a:extLst>
            </p:cNvPr>
            <p:cNvSpPr/>
            <p:nvPr/>
          </p:nvSpPr>
          <p:spPr>
            <a:xfrm>
              <a:off x="583290" y="2696210"/>
              <a:ext cx="504000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56" name="Picture 99">
              <a:extLst>
                <a:ext uri="{FF2B5EF4-FFF2-40B4-BE49-F238E27FC236}">
                  <a16:creationId xmlns:a16="http://schemas.microsoft.com/office/drawing/2014/main" id="{649A58AA-A711-4F02-A7DE-A6B732E1F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biLevel thresh="75000"/>
            </a:blip>
            <a:stretch>
              <a:fillRect/>
            </a:stretch>
          </p:blipFill>
          <p:spPr>
            <a:xfrm>
              <a:off x="676063" y="2767307"/>
              <a:ext cx="330339" cy="365255"/>
            </a:xfrm>
            <a:prstGeom prst="rect">
              <a:avLst/>
            </a:prstGeom>
          </p:spPr>
        </p:pic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953684D-2E47-43DD-A6C8-2D8ED3A7D4CF}"/>
              </a:ext>
            </a:extLst>
          </p:cNvPr>
          <p:cNvGrpSpPr/>
          <p:nvPr/>
        </p:nvGrpSpPr>
        <p:grpSpPr>
          <a:xfrm>
            <a:off x="586858" y="3365552"/>
            <a:ext cx="496864" cy="504000"/>
            <a:chOff x="586858" y="3365552"/>
            <a:chExt cx="496864" cy="504000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E1FD2ABA-39FB-4F98-91B2-7FBAD8D74134}"/>
                </a:ext>
              </a:extLst>
            </p:cNvPr>
            <p:cNvSpPr/>
            <p:nvPr/>
          </p:nvSpPr>
          <p:spPr>
            <a:xfrm>
              <a:off x="586858" y="3365552"/>
              <a:ext cx="496864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3" name="Picture 11" descr="http://files.nicwebsite.ru/rucenter15257/image/_38.jpg">
              <a:extLst>
                <a:ext uri="{FF2B5EF4-FFF2-40B4-BE49-F238E27FC236}">
                  <a16:creationId xmlns:a16="http://schemas.microsoft.com/office/drawing/2014/main" id="{57656A13-7142-4450-9829-D2B7595CB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134" y="3397866"/>
              <a:ext cx="420864" cy="4208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</p:pic>
      </p:grpSp>
      <p:sp>
        <p:nvSpPr>
          <p:cNvPr id="52" name="Овал 51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094855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1" name="Group 3">
            <a:extLst>
              <a:ext uri="{FF2B5EF4-FFF2-40B4-BE49-F238E27FC236}">
                <a16:creationId xmlns:a16="http://schemas.microsoft.com/office/drawing/2014/main" id="{9970251F-1C31-421A-B505-108031696320}"/>
              </a:ext>
            </a:extLst>
          </p:cNvPr>
          <p:cNvGrpSpPr/>
          <p:nvPr/>
        </p:nvGrpSpPr>
        <p:grpSpPr>
          <a:xfrm>
            <a:off x="645538" y="4161108"/>
            <a:ext cx="370623" cy="358174"/>
            <a:chOff x="11001705" y="11277009"/>
            <a:chExt cx="2346446" cy="2267632"/>
          </a:xfrm>
        </p:grpSpPr>
        <p:pic>
          <p:nvPicPr>
            <p:cNvPr id="72" name="Picture 13" descr="https://image.flaticon.com/icons/png/512/15/15693.png">
              <a:extLst>
                <a:ext uri="{FF2B5EF4-FFF2-40B4-BE49-F238E27FC236}">
                  <a16:creationId xmlns:a16="http://schemas.microsoft.com/office/drawing/2014/main" id="{D899E55C-E4AF-41F1-B812-FEC7FF68FD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0521" y="11277009"/>
              <a:ext cx="2267630" cy="2267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https://urfu-2017.github.io/javascript-slides/08-async/lib/img/loader-done.png">
              <a:extLst>
                <a:ext uri="{FF2B5EF4-FFF2-40B4-BE49-F238E27FC236}">
                  <a16:creationId xmlns:a16="http://schemas.microsoft.com/office/drawing/2014/main" id="{09EC18B1-1360-42CF-99D7-E16D040462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705" y="12043367"/>
              <a:ext cx="1252815" cy="1252815"/>
            </a:xfrm>
            <a:prstGeom prst="rect">
              <a:avLst/>
            </a:prstGeom>
            <a:solidFill>
              <a:srgbClr val="FFFFFF"/>
            </a:solidFill>
          </p:spPr>
        </p:pic>
      </p:grpSp>
      <p:pic>
        <p:nvPicPr>
          <p:cNvPr id="47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6213961" y="370868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42F335-7976-4CDA-A592-2CBE9F9A773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17376" y="4720123"/>
            <a:ext cx="2720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Приобретение быстровозводимых модульных конструкций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785299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203" name="Picture 131" descr="Picture backgroun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79" y="4824158"/>
            <a:ext cx="383283" cy="38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958317" y="358961"/>
            <a:ext cx="1089989" cy="71102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4829881" y="5289299"/>
            <a:ext cx="3326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- смонтированы</a:t>
            </a:r>
            <a:endParaRPr lang="ru-RU" sz="9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wm37laotyvydanSBNFJ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2530</TotalTime>
  <Words>107</Words>
  <Application>Microsoft Office PowerPoint</Application>
  <PresentationFormat>Широкоэкранный</PresentationFormat>
  <Paragraphs>39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Manrope Bold</vt:lpstr>
      <vt:lpstr>Tahoma</vt:lpstr>
      <vt:lpstr>Тема Office</vt:lpstr>
      <vt:lpstr>Слайд think-cell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Юрченко</dc:creator>
  <cp:lastModifiedBy>Анастасия Сергеевна Чувелева</cp:lastModifiedBy>
  <cp:revision>222</cp:revision>
  <cp:lastPrinted>2025-05-22T08:59:55Z</cp:lastPrinted>
  <dcterms:created xsi:type="dcterms:W3CDTF">2021-07-15T07:55:03Z</dcterms:created>
  <dcterms:modified xsi:type="dcterms:W3CDTF">2025-11-01T12:47:01Z</dcterms:modified>
</cp:coreProperties>
</file>