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3.xml" ContentType="application/vnd.openxmlformats-officedocument.presentationml.slideLayout+xml"/>
  <Override PartName="/ppt/charts/style3.xml" ContentType="application/vnd.ms-office.chartstyle+xml"/>
  <Override PartName="/ppt/charts/colors3.xml" ContentType="application/vnd.ms-office.chartcolor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presProps.xml" ContentType="application/vnd.openxmlformats-officedocument.presentationml.presProps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 showSpecialPlsOnTitleSld="0">
  <p:sldMasterIdLst>
    <p:sldMasterId id="2147483648" r:id="rId1"/>
  </p:sldMasterIdLst>
  <p:sldIdLst>
    <p:sldId id="256" r:id="rId3"/>
    <p:sldId id="257" r:id="rId4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6" d="100"/>
          <a:sy n="106" d="100"/>
        </p:scale>
        <p:origin x="1218" y="114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 /><Relationship Id="rId6" Type="http://schemas.openxmlformats.org/officeDocument/2006/relationships/tableStyles" Target="tableStyles.xml" /><Relationship Id="rId7" Type="http://schemas.openxmlformats.org/officeDocument/2006/relationships/viewProps" Target="viewProps.xml" /></Relationships>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1.xml" /><Relationship Id="rId2" Type="http://schemas.microsoft.com/office/2011/relationships/chartStyle" Target="style1.xml" /><Relationship Id="rId3" Type="http://schemas.microsoft.com/office/2011/relationships/chartColorStyle" Target="colors1.xml" /><Relationship Id="rId4" Type="http://schemas.openxmlformats.org/officeDocument/2006/relationships/package" Target="../embeddings/Microsoft_Excel_Worksheet1.xlsx" /></Relationships>
</file>

<file path=ppt/charts/_rels/chart2.xml.rels><?xml version="1.0" encoding="UTF-8" standalone="yes"?><Relationships xmlns="http://schemas.openxmlformats.org/package/2006/relationships"><Relationship Id="rId1" Type="http://schemas.microsoft.com/office/2011/relationships/chartStyle" Target="style2.xml" /><Relationship Id="rId2" Type="http://schemas.microsoft.com/office/2011/relationships/chartColorStyle" Target="colors2.xml" /><Relationship Id="rId3" Type="http://schemas.openxmlformats.org/officeDocument/2006/relationships/package" Target="../embeddings/Microsoft_Excel_Worksheet2.xlsx" /></Relationships>
</file>

<file path=ppt/charts/_rels/chart3.xml.rels><?xml version="1.0" encoding="UTF-8" standalone="yes"?><Relationships xmlns="http://schemas.openxmlformats.org/package/2006/relationships"><Relationship Id="rId1" Type="http://schemas.microsoft.com/office/2011/relationships/chartStyle" Target="style3.xml" /><Relationship Id="rId2" Type="http://schemas.microsoft.com/office/2011/relationships/chartColorStyle" Target="colors3.xml" /><Relationship Id="rId3" Type="http://schemas.openxmlformats.org/officeDocument/2006/relationships/package" Target="../embeddings/Microsoft_Excel_Worksheet3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2"/>
          <c:y val="0.010235"/>
          <c:w val="0.764363"/>
          <c:h val="0.79006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 xml:space="preserve">в процессе поставки/ввода</c:v>
                </c:pt>
              </c:strCache>
            </c:strRef>
          </c:tx>
          <c:spPr bwMode="auto">
            <a:prstGeom prst="rect">
              <a:avLst/>
            </a:prstGeom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 bwMode="auto">
              <a:prstGeom prst="rect">
                <a:avLst/>
              </a:prstGeom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 bwMode="auto">
              <a:prstGeom prst="rect">
                <a:avLst/>
              </a:prstGeom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 bwMode="auto">
              <a:prstGeom prst="rect">
                <a:avLst/>
              </a:prstGeom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</c:dPt>
          <c:dLbls>
            <c:dLbl>
              <c:idx val="0"/>
              <c:delete val="1"/>
              <c:layout/>
            </c:dLbl>
            <c:dLbl>
              <c:idx val="1"/>
              <c:delete val="1"/>
              <c:layout/>
            </c:dLbl>
            <c:dLbl>
              <c:idx val="2"/>
              <c:layout>
                <c:manualLayout>
                  <c:x val="-0.045988"/>
                  <c:y val="0.00000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280</a:t>
                    </a:r>
                    <a:endParaRPr lang="en-US"/>
                  </a:p>
                </c:rich>
              </c:tx>
            </c:dLbl>
            <c:dLbl>
              <c:idx val="3"/>
              <c:layout>
                <c:manualLayout>
                  <c:x val="-0.003066"/>
                  <c:y val="0.00236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dLbl>
              <c:idx val="4"/>
              <c:delete val="1"/>
              <c:layout/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40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 bwMode="auto">
            <a:prstGeom prst="rect">
              <a:avLst/>
            </a:prstGeom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 bwMode="auto">
              <a:prstGeom prst="rect">
                <a:avLst/>
              </a:prstGeom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</c:dPt>
          <c:dLbls>
            <c:dLbl>
              <c:idx val="0"/>
              <c:dLblPos val="ctr"/>
              <c:layout>
                <c:manualLayout>
                  <c:x val="0.053986"/>
                  <c:y val="0.005898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24</a:t>
                    </a:r>
                    <a:endParaRPr lang="en-US"/>
                  </a:p>
                </c:rich>
              </c:tx>
            </c:dLbl>
            <c:dLbl>
              <c:idx val="1"/>
              <c:dLblPos val="ctr"/>
              <c:layout>
                <c:manualLayout>
                  <c:x val="0.026951"/>
                  <c:y val="-0.002949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4</a:t>
                    </a:r>
                    <a:endParaRPr lang="en-US"/>
                  </a:p>
                </c:rich>
              </c:tx>
            </c:dLbl>
            <c:dLbl>
              <c:idx val="2"/>
              <c:dLblPos val="ctr"/>
              <c:layout>
                <c:manualLayout>
                  <c:x val="-0.002359"/>
                  <c:y val="-0.004126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3"/>
              <c:delete val="1"/>
              <c:layout/>
            </c:dLbl>
            <c:dLbl>
              <c:idx val="4"/>
              <c:dLblPos val="ctr"/>
              <c:layout>
                <c:manualLayout>
                  <c:x val="0.079592"/>
                  <c:y val="-0.00000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dLblPos val="inBase"/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46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 bwMode="auto">
        <a:prstGeom prst="rect">
          <a:avLst/>
        </a:prstGeom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062695"/>
          <c:y val="0.830098"/>
          <c:w val="0.872922"/>
          <c:h val="0.121559"/>
        </c:manualLayout>
      </c:layout>
      <c:overlay val="0"/>
      <c:spPr bwMode="auto"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>
              <a:solidFill>
                <a:schemeClr val="bg2">
                  <a:lumMod val="25000"/>
                </a:schemeClr>
              </a:solidFill>
              <a:latin typeface="Arial"/>
              <a:ea typeface="+mn-ea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4024470" y="1908660"/>
      <a:ext cx="4142413" cy="4306800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"/>
          <c:y val="0.105134"/>
          <c:w val="0.550603"/>
          <c:h val="0.85388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 bwMode="auto">
              <a:prstGeom prst="rect">
                <a:avLst/>
              </a:prstGeom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Pt>
          <c:dPt>
            <c:idx val="1"/>
            <c:bubble3D val="0"/>
            <c:spPr bwMode="auto">
              <a:prstGeom prst="rect">
                <a:avLst/>
              </a:prstGeom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07250"/>
                  <c:y val="-0.15113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3,591</a:t>
                    </a:r>
                    <a:endParaRPr lang="en-US"/>
                  </a:p>
                </c:rich>
              </c:tx>
            </c:dLbl>
            <c:dLbl>
              <c:idx val="1"/>
              <c:layout>
                <c:manualLayout>
                  <c:x val="0.128009"/>
                  <c:y val="0.065709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0,149</a:t>
                    </a:r>
                    <a:endParaRPr lang="en-US"/>
                  </a:p>
                </c:rich>
              </c:tx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3.59</c:v>
                </c:pt>
                <c:pt idx="1">
                  <c:v>0.149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firstSliceAng val="121"/>
        <c:holeSize val="50"/>
      </c:doughnutChart>
      <c:spPr bwMode="auto">
        <a:prstGeom prst="rect">
          <a:avLst/>
        </a:prstGeom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"/>
          <c:y val="0.385012"/>
          <c:w val="0.144133"/>
          <c:h val="0.179620"/>
        </c:manualLayout>
      </c:layout>
      <c:overlay val="0"/>
      <c:spPr bwMode="auto"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8233089" y="1431935"/>
      <a:ext cx="3670849" cy="1932767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"/>
          <c:y val="0.106846"/>
          <c:w val="0.782040"/>
          <c:h val="0.573716"/>
        </c:manualLayout>
      </c:layout>
      <c:barChart>
        <c:barDir val="col"/>
        <c:grouping val="clustered"/>
        <c:varyColors val="0"/>
        <c:ser>
          <c:idx val="0"/>
          <c:order val="0"/>
          <c:spPr bwMode="auto"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 bwMode="auto"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</c:dPt>
          <c:dLbls>
            <c:dLbl>
              <c:idx val="0"/>
              <c:dLblPos val="outEnd"/>
              <c:layout>
                <c:manualLayout>
                  <c:x val="0.000000"/>
                  <c:y val="-0.019819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dLblPos val="ctr"/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</c:dLbls>
          <c:cat>
            <c:strRef>
              <c:f>Лист1!$B$1</c:f>
              <c:strCache>
                <c:ptCount val="1"/>
                <c:pt idx="0">
                  <c:v xml:space="preserve">факт
на 04.06.2025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0.7804</c:v>
                </c:pt>
              </c:numCache>
            </c:numRef>
          </c:val>
        </c:ser>
        <c:dLbls>
          <c:dLblPos val="outEnd"/>
          <c:showBubbleSize val="0"/>
          <c:showCatName val="0"/>
          <c:showLeaderLines val="0"/>
          <c:showLegendKey val="0"/>
          <c:showPercent val="0"/>
          <c:showSerName val="0"/>
          <c:showVal val="1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 bwMode="auto">
          <a:prstGeom prst="rect">
            <a:avLst/>
          </a:prstGeom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Arial"/>
                <a:cs typeface="Arial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.000000"/>
          <c:min val="0.00000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 bwMode="auto">
        <a:prstGeom prst="rect">
          <a:avLst/>
        </a:prstGeom>
        <a:noFill/>
        <a:ln>
          <a:noFill/>
        </a:ln>
        <a:effectLst/>
      </c:spPr>
    </c:plotArea>
    <c:plotVisOnly val="1"/>
    <c:dispBlanksAs val="gap"/>
    <c:showDLblsOverMax val="0"/>
  </c:chart>
  <c:spPr bwMode="auto">
    <a:xfrm>
      <a:off x="8193747" y="3657777"/>
      <a:ext cx="3717005" cy="2557683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Wirefram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  <cs:dataPointMarkerLayout symbol="circle" size="5"/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Wirefram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  <cs:dataPointMarkerLayout symbol="circle" size="5"/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5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Wirefram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  <cs:dataPointMarkerLayout symbol="circle" size="5"/>
</cs:chartStyle>
</file>

<file path=ppt/drawings/_rels/.rels><?xml version="1.0" encoding="UTF-8" standalone="yes"?><Relationships xmlns="http://schemas.openxmlformats.org/package/2006/relationships"></Relationships>
</file>

<file path=ppt/drawings/drawing1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0.043450000000000003</cdr:x>
      <cdr:y>0.066949999999999996</cdr:y>
    </cdr:from>
    <cdr:to>
      <cdr:x>0.18747</cdr:x>
      <cdr:y>0.14555999999999999</cdr:y>
    </cdr:to>
    <cdr:sp>
      <cdr:nvSpPr>
        <cdr:cNvPr id="2" name="TextBox 5"/>
        <cdr:cNvSpPr txBox="1"/>
      </cdr:nvSpPr>
      <cdr:spPr bwMode="auto">
        <a:xfrm>
          <a:off x="180008" y="288341"/>
          <a:ext cx="596590" cy="338557"/>
        </a:xfrm>
        <a:prstGeom prst="rect">
          <a:avLst/>
        </a:prstGeom>
        <a:noFill/>
      </cdr:spPr>
      <cdr:txBody>
        <a:bodyPr wrap="square" rtlCol="0">
          <a:spAutoFit/>
        </a:bodyPr>
        <a:lstStyle>
          <a:defPPr>
            <a:defRPr lang="ru-RU"/>
          </a:defPPr>
          <a:lvl1pPr marL="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>
          <a:pPr marL="0" algn="l" defTabSz="914400">
            <a:defRPr/>
          </a:pPr>
          <a:r>
            <a:rPr lang="ru-RU" sz="1600" b="1"/>
            <a:t>3</a:t>
          </a:r>
          <a:r>
            <a:rPr lang="ru-RU" sz="1600" b="1">
              <a:solidFill>
                <a:schemeClr val="tx1"/>
              </a:solidFill>
              <a:latin typeface="Calibri"/>
              <a:ea typeface="Arial"/>
              <a:cs typeface="Arial"/>
            </a:rPr>
            <a:t>4</a:t>
          </a:r>
          <a:endParaRPr lang="ru-RU" sz="1600" b="1">
            <a:solidFill>
              <a:schemeClr val="tx1"/>
            </a:solidFill>
            <a:latin typeface="Calibri"/>
            <a:ea typeface="Arial"/>
            <a:cs typeface="Arial"/>
          </a:endParaRPr>
        </a:p>
      </cdr:txBody>
    </cdr:sp>
  </cdr:relSizeAnchor>
  <cdr:relSizeAnchor>
    <cdr:from>
      <cdr:x>0.48142000000000001</cdr:x>
      <cdr:y>0.21708</cdr:y>
    </cdr:from>
    <cdr:to>
      <cdr:x>0.62544</cdr:x>
      <cdr:y>0.28139999999999998</cdr:y>
    </cdr:to>
    <cdr:sp>
      <cdr:nvSpPr>
        <cdr:cNvPr id="3" name="TextBox 5"/>
        <cdr:cNvSpPr txBox="1"/>
      </cdr:nvSpPr>
      <cdr:spPr bwMode="auto">
        <a:xfrm>
          <a:off x="1994254" y="934936"/>
          <a:ext cx="596563" cy="276999"/>
        </a:xfrm>
        <a:prstGeom prst="rect">
          <a:avLst/>
        </a:prstGeom>
        <a:noFill/>
      </cdr:spPr>
      <cdr:txBody>
        <a:bodyPr wrap="square" rtlCol="0">
          <a:spAutoFit/>
        </a:bodyPr>
        <a:lstStyle>
          <a:defPPr>
            <a:defRPr lang="ru-RU"/>
          </a:defPPr>
          <a:lvl1pPr marL="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>
          <a:pPr>
            <a:defRPr/>
          </a:pPr>
          <a:r>
            <a:rPr lang="ru-RU" sz="1200" b="1"/>
            <a:t>1716</a:t>
          </a:r>
          <a:endParaRPr lang="ru-RU" sz="1200" b="1"/>
        </a:p>
      </cdr:txBody>
    </cdr:sp>
  </cdr:relSizeAnchor>
</c:userShap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oleObject" Target="../embeddings/oleObject1.bin"/><Relationship Id="rId3" Type="http://schemas.openxmlformats.org/officeDocument/2006/relationships/image" Target="../media/image2.pn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95FDA2-0614-40F0-BFFF-82596DBE3742}" type="datetime1">
              <a:rPr lang="en-US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F9293B-0F48-4631-B7D4-FA0DF5DA0F3B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2" imgW="0" imgH="0" progId="TCLayout.ActiveDocument.1">
              <p:embed/>
              <p:pic>
                <p:nvPicPr>
                  <p:cNvPr id="7" name=""/>
                  <p:cNvPicPr/>
                  <p:nvPr/>
                </p:nvPicPr>
                <p:blipFill>
                  <a:blip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F242F335-7976-4CDA-A592-2CBE9F9A773B}" type="slidenum">
              <a:rPr lang="ru-RU"/>
              <a:t/>
            </a:fld>
            <a:endParaRPr lang="ru-RU"/>
          </a:p>
        </p:txBody>
      </p:sp>
      <p:sp>
        <p:nvSpPr>
          <p:cNvPr id="6" name="Parallelogram 5"/>
          <p:cNvSpPr/>
          <p:nvPr userDrawn="1"/>
        </p:nvSpPr>
        <p:spPr bwMode="auto"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b="0" i="0">
              <a:latin typeface="Arial"/>
            </a:endParaRPr>
          </a:p>
        </p:txBody>
      </p:sp>
      <p:grpSp>
        <p:nvGrpSpPr>
          <p:cNvPr id="7" name="Group 6"/>
          <p:cNvGrpSpPr/>
          <p:nvPr userDrawn="1"/>
        </p:nvGrpSpPr>
        <p:grpSpPr bwMode="auto"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/>
            <p:cNvSpPr txBox="1"/>
            <p:nvPr/>
          </p:nvSpPr>
          <p:spPr bwMode="auto">
            <a:xfrm>
              <a:off x="2744994" y="713764"/>
              <a:ext cx="4925806" cy="1124892"/>
            </a:xfrm>
            <a:prstGeom prst="rect">
              <a:avLst/>
            </a:prstGeom>
            <a:grpFill/>
          </p:spPr>
          <p:txBody>
            <a:bodyPr/>
            <a:lstStyle>
              <a:lvl1pPr algn="ctr" defTabSz="2438645">
                <a:spcBef>
                  <a:spcPts val="0"/>
                </a:spcBef>
                <a:buNone/>
                <a:defRPr sz="117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  <a:defRPr/>
              </a:pPr>
              <a:r>
                <a:rPr lang="ru-RU"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Helvetica Neue"/>
                  <a:cs typeface="Arial"/>
                </a:rPr>
                <a:t>Правительство Нижегородской области</a:t>
              </a:r>
              <a:endParaRPr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52615DC-D3DD-4FF7-BB4F-C01552B71262}" type="datetime1">
              <a:rPr lang="en-US"/>
              <a:t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  <a:defRPr/>
            </a:pPr>
            <a:fld id="{81D60167-4931-47E6-BA6A-407CBD079E47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400610-372A-4BDA-9BE1-6010D54358D8}" type="datetime1">
              <a:rPr lang="en-US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F9293B-0F48-4631-B7D4-FA0DF5DA0F3B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dt="0" ftr="1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oleObject" Target="../embeddings/oleObject2.bin"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image" Target="../media/image8.emf"/><Relationship Id="rId8" Type="http://schemas.openxmlformats.org/officeDocument/2006/relationships/image" Target="../media/image9.emf"/><Relationship Id="rId9" Type="http://schemas.openxmlformats.org/officeDocument/2006/relationships/image" Target="../media/image10.jp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5.jpg"/><Relationship Id="rId13" Type="http://schemas.openxmlformats.org/officeDocument/2006/relationships/image" Target="../media/image13.png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 bwMode="auto"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</a:defRPr>
            </a:pPr>
            <a:r>
              <a:rPr lang="ru-RU" sz="2400"/>
              <a:t>О </a:t>
            </a:r>
            <a:r>
              <a:rPr lang="ru-RU" sz="2400"/>
              <a:t>реализации региональной </a:t>
            </a:r>
            <a:r>
              <a:rPr lang="ru-RU" sz="2400"/>
              <a:t>программы </a:t>
            </a:r>
            <a:r>
              <a:rPr lang="ru-RU" sz="2400"/>
              <a:t>модернизации первичного звена здравоохранения Нижегородской области (по состоянию на </a:t>
            </a:r>
            <a:r>
              <a:rPr lang="ru-RU" sz="2400"/>
              <a:t>04</a:t>
            </a:r>
            <a:r>
              <a:rPr lang="ru-RU" sz="2400"/>
              <a:t>.06.2025 </a:t>
            </a:r>
            <a:r>
              <a:rPr lang="ru-RU" sz="2400"/>
              <a:t>г.)</a:t>
            </a:r>
            <a:endParaRPr sz="240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 bwMode="auto"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  <a:defRPr/>
            </a:pPr>
            <a:fld id="{81D60167-4931-47E6-BA6A-407CBD079E47}" type="slidenum">
              <a:rPr lang="ru-RU"/>
              <a:t>1</a:t>
            </a:fld>
            <a:endParaRPr lang="ru-RU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>
          <a:blip r:embed="rId4"/>
          <a:srcRect l="16228" t="23709" r="22349" b="27668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189133" y="139383"/>
            <a:ext cx="1748298" cy="13761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3620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93" name="Прямоугольник: скругленные углы 2"/>
          <p:cNvSpPr/>
          <p:nvPr/>
        </p:nvSpPr>
        <p:spPr bwMode="auto"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5" name="Прямоугольник: скругленные углы 2"/>
          <p:cNvSpPr/>
          <p:nvPr/>
        </p:nvSpPr>
        <p:spPr bwMode="auto">
          <a:xfrm>
            <a:off x="8206969" y="1299902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7" name="Прямоугольник: скругленные углы 93"/>
          <p:cNvSpPr/>
          <p:nvPr/>
        </p:nvSpPr>
        <p:spPr bwMode="auto">
          <a:xfrm>
            <a:off x="280334" y="1299902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  <a:defRPr/>
            </a:pPr>
            <a:r>
              <a:rPr lang="ru-RU" b="1">
                <a:solidFill>
                  <a:srgbClr val="FF0000"/>
                </a:solidFill>
                <a:latin typeface="Manrope Bold"/>
                <a:ea typeface="Tahoma"/>
                <a:cs typeface="Arial"/>
              </a:rPr>
              <a:t>Модернизация </a:t>
            </a:r>
            <a:r>
              <a:rPr lang="ru-RU" b="1">
                <a:solidFill>
                  <a:srgbClr val="FF0000"/>
                </a:solidFill>
                <a:latin typeface="Manrope Bold"/>
                <a:ea typeface="Tahoma"/>
                <a:cs typeface="Arial"/>
              </a:rPr>
              <a:t>первичного звена  </a:t>
            </a:r>
            <a:endParaRPr lang="ru-RU" b="1">
              <a:solidFill>
                <a:srgbClr val="FF0000"/>
              </a:solidFill>
              <a:latin typeface="Manrope Bold"/>
              <a:ea typeface="Tahoma"/>
              <a:cs typeface="Arial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  <a:defRPr/>
            </a:pPr>
            <a:r>
              <a:rPr lang="ru-RU" b="1">
                <a:solidFill>
                  <a:srgbClr val="FF0000"/>
                </a:solidFill>
                <a:latin typeface="Manrope Bold"/>
                <a:ea typeface="Tahoma"/>
                <a:cs typeface="Arial"/>
              </a:rPr>
              <a:t>з</a:t>
            </a:r>
            <a:r>
              <a:rPr lang="ru-RU" b="1">
                <a:solidFill>
                  <a:srgbClr val="FF0000"/>
                </a:solidFill>
                <a:latin typeface="Manrope Bold"/>
                <a:ea typeface="Tahoma"/>
                <a:cs typeface="Arial"/>
              </a:rPr>
              <a:t>дравоохранения </a:t>
            </a:r>
            <a:r>
              <a:rPr lang="ru-RU" b="1">
                <a:latin typeface="Manrope Bold"/>
                <a:ea typeface="Tahoma"/>
                <a:cs typeface="Arial"/>
              </a:rPr>
              <a:t>2025 год</a:t>
            </a:r>
            <a:endParaRPr lang="ru-RU" b="1">
              <a:latin typeface="Manrope Bold"/>
              <a:ea typeface="Tahoma"/>
              <a:cs typeface="Arial"/>
            </a:endParaRPr>
          </a:p>
        </p:txBody>
      </p:sp>
      <p:sp>
        <p:nvSpPr>
          <p:cNvPr id="61" name="Скругленный прямоугольник 1"/>
          <p:cNvSpPr/>
          <p:nvPr/>
        </p:nvSpPr>
        <p:spPr bwMode="auto"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Дооснащение и переоснащение оборудованием</a:t>
            </a:r>
            <a:b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</a:b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(ед. высокотехнологичного оборудования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)</a:t>
            </a:r>
            <a:endParaRPr/>
          </a:p>
        </p:txBody>
      </p:sp>
      <p:graphicFrame>
        <p:nvGraphicFramePr>
          <p:cNvPr id="104" name="Диаграмма 103"/>
          <p:cNvGraphicFramePr>
            <a:graphicFrameLocks xmlns:a="http://schemas.openxmlformats.org/drawingml/2006/main"/>
          </p:cNvGraphicFramePr>
          <p:nvPr/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0" name="Скругленный прямоугольник 1"/>
          <p:cNvSpPr/>
          <p:nvPr/>
        </p:nvSpPr>
        <p:spPr bwMode="auto"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Проведение</a:t>
            </a:r>
            <a:endParaRPr/>
          </a:p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капитального ремонта</a:t>
            </a:r>
            <a:endParaRPr/>
          </a:p>
          <a:p>
            <a:pPr>
              <a:defRPr/>
            </a:pP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(объектов здравоохранения 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)</a:t>
            </a:r>
            <a:endParaRPr/>
          </a:p>
        </p:txBody>
      </p:sp>
      <p:sp>
        <p:nvSpPr>
          <p:cNvPr id="111" name="Скругленный прямоугольник 1"/>
          <p:cNvSpPr/>
          <p:nvPr/>
        </p:nvSpPr>
        <p:spPr bwMode="auto">
          <a:xfrm>
            <a:off x="1091694" y="1937222"/>
            <a:ext cx="2817947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Оснащение автомобильным </a:t>
            </a: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транспортом и передвижными медицинскими комплексами</a:t>
            </a:r>
            <a:endParaRPr lang="ru-RU" sz="1200" b="1">
              <a:solidFill>
                <a:schemeClr val="bg2">
                  <a:lumMod val="25000"/>
                </a:schemeClr>
              </a:solidFill>
              <a:latin typeface="Manrope Bold"/>
              <a:cs typeface="Arial"/>
            </a:endParaRPr>
          </a:p>
          <a:p>
            <a:pPr>
              <a:defRPr/>
            </a:pP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(</a:t>
            </a: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ед.автомобилей</a:t>
            </a: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 и ПМК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)</a:t>
            </a:r>
            <a:endParaRPr lang="ru-RU" sz="1200">
              <a:solidFill>
                <a:schemeClr val="bg2">
                  <a:lumMod val="25000"/>
                </a:schemeClr>
              </a:solidFill>
              <a:latin typeface="Manrope Bold"/>
              <a:cs typeface="Arial"/>
            </a:endParaRPr>
          </a:p>
        </p:txBody>
      </p:sp>
      <p:sp>
        <p:nvSpPr>
          <p:cNvPr id="112" name="TextBox 111"/>
          <p:cNvSpPr txBox="1"/>
          <p:nvPr/>
        </p:nvSpPr>
        <p:spPr bwMode="auto">
          <a:xfrm>
            <a:off x="3909642" y="1345746"/>
            <a:ext cx="3462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Количество, 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ед./объектов </a:t>
            </a:r>
            <a:endParaRPr/>
          </a:p>
        </p:txBody>
      </p:sp>
      <p:sp>
        <p:nvSpPr>
          <p:cNvPr id="138" name="Прямоугольник 137"/>
          <p:cNvSpPr/>
          <p:nvPr/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900">
              <a:solidFill>
                <a:schemeClr val="tx1"/>
              </a:solidFill>
            </a:endParaRPr>
          </a:p>
        </p:txBody>
      </p:sp>
      <p:sp>
        <p:nvSpPr>
          <p:cNvPr id="214" name="TextBox 213"/>
          <p:cNvSpPr txBox="1"/>
          <p:nvPr/>
        </p:nvSpPr>
        <p:spPr bwMode="auto"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Финансирование РПМ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, млрд руб.</a:t>
            </a:r>
            <a:endParaRPr lang="ru-RU" sz="1200" b="1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" name="Прямая соединительная линия 2"/>
          <p:cNvCxnSpPr>
            <a:cxnSpLocks/>
          </p:cNvCxnSpPr>
          <p:nvPr/>
        </p:nvCxnSpPr>
        <p:spPr bwMode="auto"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 bwMode="auto"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b="1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РБ</a:t>
            </a:r>
            <a:r>
              <a:rPr lang="ru-RU" sz="10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– региональный бюджет</a:t>
            </a:r>
            <a:endParaRPr lang="ru-RU" sz="10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/>
          <p:cNvSpPr txBox="1"/>
          <p:nvPr/>
        </p:nvSpPr>
        <p:spPr bwMode="auto"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b="1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ФБ</a:t>
            </a:r>
            <a:r>
              <a:rPr lang="ru-RU" sz="10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– федеральный бюджет</a:t>
            </a:r>
            <a:endParaRPr lang="ru-RU" sz="10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/>
          <p:cNvSpPr txBox="1"/>
          <p:nvPr/>
        </p:nvSpPr>
        <p:spPr bwMode="auto"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b="1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РПМ</a:t>
            </a:r>
            <a:r>
              <a:rPr lang="ru-RU" sz="10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– региональная программа модернизации</a:t>
            </a:r>
            <a:endParaRPr lang="ru-RU" sz="10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Строительство</a:t>
            </a:r>
            <a:endParaRPr/>
          </a:p>
          <a:p>
            <a:pPr>
              <a:defRPr/>
            </a:pP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(новых объектов)</a:t>
            </a:r>
            <a:endParaRPr/>
          </a:p>
        </p:txBody>
      </p:sp>
      <p:sp>
        <p:nvSpPr>
          <p:cNvPr id="54" name="TextBox 53"/>
          <p:cNvSpPr txBox="1"/>
          <p:nvPr/>
        </p:nvSpPr>
        <p:spPr bwMode="auto">
          <a:xfrm>
            <a:off x="8206967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  <a:defRPr/>
            </a:pPr>
            <a:r>
              <a:rPr lang="ru-RU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  <a:endParaRPr/>
          </a:p>
        </p:txBody>
      </p:sp>
      <p:sp>
        <p:nvSpPr>
          <p:cNvPr id="6" name="TextBox 5"/>
          <p:cNvSpPr txBox="1"/>
          <p:nvPr/>
        </p:nvSpPr>
        <p:spPr bwMode="auto"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pPr>
              <a:defRPr/>
            </a:pPr>
            <a:r>
              <a:rPr lang="ru-RU"/>
              <a:t>1756</a:t>
            </a:r>
            <a:endParaRPr lang="ru-RU"/>
          </a:p>
        </p:txBody>
      </p:sp>
      <p:sp>
        <p:nvSpPr>
          <p:cNvPr id="80" name="TextBox 79"/>
          <p:cNvSpPr txBox="1"/>
          <p:nvPr/>
        </p:nvSpPr>
        <p:spPr bwMode="auto"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/>
              <a:t>326</a:t>
            </a:r>
            <a:endParaRPr lang="ru-RU" sz="1600" b="1"/>
          </a:p>
        </p:txBody>
      </p:sp>
      <p:sp>
        <p:nvSpPr>
          <p:cNvPr id="81" name="TextBox 80"/>
          <p:cNvSpPr txBox="1"/>
          <p:nvPr/>
        </p:nvSpPr>
        <p:spPr bwMode="auto"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pPr>
              <a:defRPr/>
            </a:pPr>
            <a:r>
              <a:rPr lang="ru-RU"/>
              <a:t>4</a:t>
            </a:r>
            <a:endParaRPr/>
          </a:p>
        </p:txBody>
      </p:sp>
      <p:sp>
        <p:nvSpPr>
          <p:cNvPr id="91" name="TextBox 90"/>
          <p:cNvSpPr txBox="1"/>
          <p:nvPr/>
        </p:nvSpPr>
        <p:spPr bwMode="auto"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/>
              <a:t>24</a:t>
            </a:r>
            <a:endParaRPr lang="ru-RU" sz="1600" b="1"/>
          </a:p>
        </p:txBody>
      </p:sp>
      <p:graphicFrame>
        <p:nvGraphicFramePr>
          <p:cNvPr id="11" name="Диаграмма 10"/>
          <p:cNvGraphicFramePr>
            <a:graphicFrameLocks xmlns:a="http://schemas.openxmlformats.org/drawingml/2006/main"/>
          </p:cNvGraphicFramePr>
          <p:nvPr/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 bwMode="auto"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chemeClr val="bg2">
                    <a:lumMod val="25000"/>
                  </a:schemeClr>
                </a:solidFill>
              </a:rPr>
              <a:t>3,741</a:t>
            </a:r>
            <a:br>
              <a:rPr lang="ru-RU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/>
          <p:cNvGraphicFramePr>
            <a:graphicFrameLocks xmlns:a="http://schemas.openxmlformats.org/drawingml/2006/main"/>
          </p:cNvGraphicFramePr>
          <p:nvPr/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10" name="Группа 9"/>
          <p:cNvGrpSpPr/>
          <p:nvPr/>
        </p:nvGrpSpPr>
        <p:grpSpPr bwMode="auto"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/>
            <p:cNvSpPr/>
            <p:nvPr/>
          </p:nvSpPr>
          <p:spPr bwMode="auto"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49" name="Picture 2"/>
            <p:cNvPicPr>
              <a:picLocks noChangeAspect="1"/>
            </p:cNvPicPr>
            <p:nvPr/>
          </p:nvPicPr>
          <p:blipFill>
            <a:blip r:embed="rId7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/>
          </p:blipFill>
          <p:spPr bwMode="auto"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/>
          <p:cNvGrpSpPr/>
          <p:nvPr/>
        </p:nvGrpSpPr>
        <p:grpSpPr bwMode="auto"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/>
            <p:cNvSpPr/>
            <p:nvPr/>
          </p:nvSpPr>
          <p:spPr bwMode="auto"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56" name="Picture 99"/>
            <p:cNvPicPr>
              <a:picLocks noChangeAspect="1"/>
            </p:cNvPicPr>
            <p:nvPr/>
          </p:nvPicPr>
          <p:blipFill>
            <a:blip r:embed="rId8">
              <a:biLevel thresh="75000"/>
            </a:blip>
            <a:stretch/>
          </p:blipFill>
          <p:spPr bwMode="auto"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/>
        </p:nvGrpSpPr>
        <p:grpSpPr bwMode="auto"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/>
            <p:cNvSpPr/>
            <p:nvPr/>
          </p:nvSpPr>
          <p:spPr bwMode="auto"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63" name="Picture 11" descr="http://files.nicwebsite.ru/rucenter15257/image/_38.jpg"/>
            <p:cNvPicPr>
              <a:picLocks noChangeAspect="1" noChangeArrowheads="1"/>
            </p:cNvPicPr>
            <p:nvPr/>
          </p:nvPicPr>
          <p:blipFill>
            <a:blip r:embed="rId9"/>
            <a:stretch/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/>
          <p:cNvSpPr/>
          <p:nvPr/>
        </p:nvSpPr>
        <p:spPr bwMode="auto"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71" name="Group 3"/>
          <p:cNvGrpSpPr/>
          <p:nvPr/>
        </p:nvGrpSpPr>
        <p:grpSpPr bwMode="auto">
          <a:xfrm>
            <a:off x="645538" y="4161108"/>
            <a:ext cx="370622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/>
            <p:cNvPicPr>
              <a:picLocks noChangeAspect="1" noChangeArrowheads="1"/>
            </p:cNvPicPr>
            <p:nvPr/>
          </p:nvPicPr>
          <p:blipFill>
            <a:blip r:embed="rId10"/>
            <a:stretch/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</p:spPr>
        </p:pic>
        <p:pic>
          <p:nvPicPr>
            <p:cNvPr id="73" name="Picture 15" descr="https://urfu-2017.github.io/javascript-slides/08-async/lib/img/loader-done.png"/>
            <p:cNvPicPr>
              <a:picLocks noChangeAspect="1" noChangeArrowheads="1"/>
            </p:cNvPicPr>
            <p:nvPr/>
          </p:nvPicPr>
          <p:blipFill>
            <a:blip r:embed="rId11"/>
            <a:stretch/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>
          <a:blip r:embed="rId12"/>
          <a:srcRect l="16228" t="23709" r="22349" b="27668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 bwMode="auto"/>
        <p:txBody>
          <a:bodyPr/>
          <a:lstStyle/>
          <a:p>
            <a:pPr>
              <a:defRPr/>
            </a:pPr>
            <a:fld id="{F242F335-7976-4CDA-A592-2CBE9F9A773B}" type="slidenum">
              <a:rPr lang="ru-RU"/>
              <a:t>2</a:t>
            </a:fld>
            <a:endParaRPr lang="ru-RU"/>
          </a:p>
        </p:txBody>
      </p:sp>
      <p:sp>
        <p:nvSpPr>
          <p:cNvPr id="43" name="TextBox 42"/>
          <p:cNvSpPr txBox="1"/>
          <p:nvPr/>
        </p:nvSpPr>
        <p:spPr bwMode="auto"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Приобретение быстровозводимых модульных конструкций</a:t>
            </a:r>
            <a:endParaRPr lang="ru-RU" sz="1000">
              <a:solidFill>
                <a:schemeClr val="bg2">
                  <a:lumMod val="25000"/>
                </a:schemeClr>
              </a:solidFill>
              <a:latin typeface="Manrope Bold"/>
              <a:cs typeface="Arial"/>
            </a:endParaRPr>
          </a:p>
        </p:txBody>
      </p:sp>
      <p:sp>
        <p:nvSpPr>
          <p:cNvPr id="48" name="Овал 47"/>
          <p:cNvSpPr/>
          <p:nvPr/>
        </p:nvSpPr>
        <p:spPr bwMode="auto">
          <a:xfrm>
            <a:off x="586858" y="4785298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3"/>
          <a:stretch/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14"/>
          <a:stretch/>
        </p:blipFill>
        <p:spPr bwMode="auto">
          <a:xfrm>
            <a:off x="7958317" y="358961"/>
            <a:ext cx="1089989" cy="7110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r7-office/7.4.0.112</Application>
  <DocSecurity>0</DocSecurity>
  <PresentationFormat>Широкоэкранный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Иван Юрченко</dc:creator>
  <cp:keywords/>
  <dc:description/>
  <dc:identifier/>
  <dc:language/>
  <cp:lastModifiedBy>Троицкий А.М. Инженер-программист Отдел разработки и развития информационных систем и интернет-ресурсов</cp:lastModifiedBy>
  <cp:revision>201</cp:revision>
  <dcterms:created xsi:type="dcterms:W3CDTF">2021-07-15T07:55:03Z</dcterms:created>
  <dcterms:modified xsi:type="dcterms:W3CDTF">2025-06-05T12:12:08Z</dcterms:modified>
  <cp:category/>
  <cp:contentStatus/>
  <cp:version/>
</cp:coreProperties>
</file>