
<file path=[Content_Types].xml><?xml version="1.0" encoding="utf-8"?>
<Types xmlns="http://schemas.openxmlformats.org/package/2006/content-types">
  <Default Extension="xlsx" ContentType="application/vnd.openxmlformats-officedocument.spreadsheetml.sheet"/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emf" ContentType="image/x-emf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3.xml" ContentType="application/vnd.openxmlformats-officedocument.presentationml.slideLayout+xml"/>
  <Override PartName="/ppt/charts/style3.xml" ContentType="application/vnd.ms-office.chartstyle+xml"/>
  <Override PartName="/ppt/charts/colors3.xml" ContentType="application/vnd.ms-office.chartcolor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presProps.xml" ContentType="application/vnd.openxmlformats-officedocument.presentationml.presProps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2.xml" ContentType="application/vnd.ms-office.chartstyl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 showSpecialPlsOnTitleSld="0">
  <p:sldMasterIdLst>
    <p:sldMasterId id="2147483648" r:id="rId1"/>
  </p:sldMasterIdLst>
  <p:sldIdLst>
    <p:sldId id="256" r:id="rId3"/>
    <p:sldId id="257" r:id="rId4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80" d="100"/>
          <a:sy n="80" d="100"/>
        </p:scale>
        <p:origin x="1332" y="18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 /><Relationship Id="rId6" Type="http://schemas.openxmlformats.org/officeDocument/2006/relationships/tableStyles" Target="tableStyles.xml" /><Relationship Id="rId7" Type="http://schemas.openxmlformats.org/officeDocument/2006/relationships/viewProps" Target="viewProps.xml" /></Relationships>
</file>

<file path=ppt/charts/_rels/chart1.xml.rels><?xml version="1.0" encoding="UTF-8" standalone="yes"?><Relationships xmlns="http://schemas.openxmlformats.org/package/2006/relationships"><Relationship Id="rId1" Type="http://schemas.openxmlformats.org/officeDocument/2006/relationships/chartUserShapes" Target="../drawings/drawing1.xml" /><Relationship Id="rId2" Type="http://schemas.microsoft.com/office/2011/relationships/chartStyle" Target="style1.xml" /><Relationship Id="rId3" Type="http://schemas.microsoft.com/office/2011/relationships/chartColorStyle" Target="colors1.xml" /><Relationship Id="rId4" Type="http://schemas.openxmlformats.org/officeDocument/2006/relationships/package" Target="../embeddings/Microsoft_Excel_Worksheet1.xlsx" /></Relationships>
</file>

<file path=ppt/charts/_rels/chart2.xml.rels><?xml version="1.0" encoding="UTF-8" standalone="yes"?><Relationships xmlns="http://schemas.openxmlformats.org/package/2006/relationships"><Relationship Id="rId1" Type="http://schemas.microsoft.com/office/2011/relationships/chartStyle" Target="style2.xml" /><Relationship Id="rId2" Type="http://schemas.microsoft.com/office/2011/relationships/chartColorStyle" Target="colors2.xml" /><Relationship Id="rId3" Type="http://schemas.openxmlformats.org/officeDocument/2006/relationships/package" Target="../embeddings/Microsoft_Excel_Worksheet2.xlsx" /></Relationships>
</file>

<file path=ppt/charts/_rels/chart3.xml.rels><?xml version="1.0" encoding="UTF-8" standalone="yes"?><Relationships xmlns="http://schemas.openxmlformats.org/package/2006/relationships"><Relationship Id="rId1" Type="http://schemas.microsoft.com/office/2011/relationships/chartStyle" Target="style3.xml" /><Relationship Id="rId2" Type="http://schemas.microsoft.com/office/2011/relationships/chartColorStyle" Target="colors3.xml" /><Relationship Id="rId3" Type="http://schemas.openxmlformats.org/officeDocument/2006/relationships/package" Target="../embeddings/Microsoft_Excel_Worksheet3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932"/>
          <c:y val="0.010235"/>
          <c:w val="0.764363"/>
          <c:h val="0.79006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 xml:space="preserve">в процессе поставки/ввода</c:v>
                </c:pt>
              </c:strCache>
            </c:strRef>
          </c:tx>
          <c:spPr bwMode="auto">
            <a:prstGeom prst="rect">
              <a:avLst/>
            </a:prstGeom>
            <a:solidFill>
              <a:srgbClr val="E7835F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 bwMode="auto">
              <a:prstGeom prst="rect">
                <a:avLst/>
              </a:prstGeom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</c:dPt>
          <c:dPt>
            <c:idx val="1"/>
            <c:invertIfNegative val="0"/>
            <c:bubble3D val="0"/>
            <c:spPr bwMode="auto">
              <a:prstGeom prst="rect">
                <a:avLst/>
              </a:prstGeom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</c:dPt>
          <c:dPt>
            <c:idx val="2"/>
            <c:invertIfNegative val="0"/>
            <c:bubble3D val="0"/>
            <c:spPr bwMode="auto">
              <a:prstGeom prst="rect">
                <a:avLst/>
              </a:prstGeom>
              <a:solidFill>
                <a:srgbClr val="E7835F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</c:dPt>
          <c:dLbls>
            <c:dLbl>
              <c:idx val="0"/>
              <c:delete val="1"/>
              <c:layout/>
            </c:dLbl>
            <c:dLbl>
              <c:idx val="1"/>
              <c:delete val="1"/>
              <c:layout/>
            </c:dLbl>
            <c:dLbl>
              <c:idx val="2"/>
              <c:layout>
                <c:manualLayout>
                  <c:x val="-0.045988"/>
                  <c:y val="0.000000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286</a:t>
                    </a:r>
                    <a:endParaRPr lang="en-US"/>
                  </a:p>
                </c:rich>
              </c:tx>
            </c:dLbl>
            <c:dLbl>
              <c:idx val="3"/>
              <c:layout>
                <c:manualLayout>
                  <c:x val="-0.003066"/>
                  <c:y val="0.002360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</c:dLbl>
            <c:dLbl>
              <c:idx val="4"/>
              <c:delete val="1"/>
              <c:layout/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1"/>
            <c:spPr bwMode="auto">
              <a:prstGeom prst="rect">
                <a:avLst/>
              </a:prstGeom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</c:dLbls>
          <c:val>
            <c:numRef>
              <c:f>Лист1!$A$6:$A$10</c:f>
              <c:numCache>
                <c:formatCode>General</c:formatCode>
                <c:ptCount val="5"/>
                <c:pt idx="0">
                  <c:v>24</c:v>
                </c:pt>
                <c:pt idx="1">
                  <c:v>4</c:v>
                </c:pt>
                <c:pt idx="2">
                  <c:v>100</c:v>
                </c:pt>
                <c:pt idx="3">
                  <c:v>40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Лист1!$B$5</c:f>
              <c:strCache>
                <c:ptCount val="1"/>
                <c:pt idx="0">
                  <c:v>поставлено/введено</c:v>
                </c:pt>
              </c:strCache>
            </c:strRef>
          </c:tx>
          <c:spPr bwMode="auto">
            <a:prstGeom prst="rect">
              <a:avLst/>
            </a:prstGeom>
            <a:solidFill>
              <a:srgbClr val="BED7E8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 bwMode="auto">
              <a:prstGeom prst="rect">
                <a:avLst/>
              </a:prstGeom>
              <a:solidFill>
                <a:srgbClr val="BED7E8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</c:spPr>
          </c:dPt>
          <c:dLbls>
            <c:dLbl>
              <c:idx val="0"/>
              <c:dLblPos val="ctr"/>
              <c:layout>
                <c:manualLayout>
                  <c:x val="0.053986"/>
                  <c:y val="0.005898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24</a:t>
                    </a:r>
                    <a:endParaRPr lang="en-US"/>
                  </a:p>
                </c:rich>
              </c:tx>
            </c:dLbl>
            <c:dLbl>
              <c:idx val="1"/>
              <c:dLblPos val="ctr"/>
              <c:layout>
                <c:manualLayout>
                  <c:x val="0.026951"/>
                  <c:y val="-0.002949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4</a:t>
                    </a:r>
                    <a:endParaRPr lang="en-US"/>
                  </a:p>
                </c:rich>
              </c:tx>
            </c:dLbl>
            <c:dLbl>
              <c:idx val="2"/>
              <c:dLblPos val="ctr"/>
              <c:layout>
                <c:manualLayout>
                  <c:x val="-0.002359"/>
                  <c:y val="-0.004126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</c:dLbl>
            <c:dLbl>
              <c:idx val="3"/>
              <c:delete val="1"/>
              <c:layout/>
            </c:dLbl>
            <c:dLbl>
              <c:idx val="4"/>
              <c:dLblPos val="ctr"/>
              <c:layout>
                <c:manualLayout>
                  <c:x val="0.079592"/>
                  <c:y val="-0.000000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</c:dLbl>
            <c:dLblPos val="inBase"/>
            <c:showBubbleSize val="0"/>
            <c:showCatName val="0"/>
            <c:showLeaderLines val="0"/>
            <c:showLegendKey val="0"/>
            <c:showPercent val="0"/>
            <c:showSerName val="0"/>
            <c:showVal val="1"/>
            <c:spPr bwMode="auto">
              <a:prstGeom prst="rect">
                <a:avLst/>
              </a:prstGeom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</c:dLbls>
          <c:val>
            <c:numRef>
              <c:f>Лист1!$B$6:$B$10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40</c:v>
                </c:pt>
                <c:pt idx="3">
                  <c:v>300</c:v>
                </c:pt>
                <c:pt idx="4">
                  <c:v>34</c:v>
                </c:pt>
              </c:numCache>
            </c:numRef>
          </c:val>
        </c:ser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  <c:gapWidth val="56"/>
        <c:overlap val="100"/>
        <c:axId val="413541424"/>
        <c:axId val="413541816"/>
      </c:barChart>
      <c:catAx>
        <c:axId val="413541424"/>
        <c:scaling>
          <c:orientation val="minMax"/>
        </c:scaling>
        <c:delete val="1"/>
        <c:axPos val="l"/>
        <c:majorTickMark val="none"/>
        <c:minorTickMark val="none"/>
        <c:tickLblPos val="nextTo"/>
        <c:crossAx val="413541816"/>
        <c:crosses val="autoZero"/>
        <c:auto val="1"/>
        <c:lblAlgn val="ctr"/>
        <c:lblOffset val="100"/>
        <c:noMultiLvlLbl val="0"/>
      </c:catAx>
      <c:valAx>
        <c:axId val="4135418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13541424"/>
        <c:crosses val="autoZero"/>
        <c:crossBetween val="between"/>
      </c:valAx>
      <c:spPr bwMode="auto">
        <a:prstGeom prst="rect">
          <a:avLst/>
        </a:prstGeom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062695"/>
          <c:y val="0.830098"/>
          <c:w val="0.872922"/>
          <c:h val="0.121559"/>
        </c:manualLayout>
      </c:layout>
      <c:overlay val="0"/>
      <c:spPr bwMode="auto"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>
              <a:solidFill>
                <a:schemeClr val="bg2">
                  <a:lumMod val="25000"/>
                </a:schemeClr>
              </a:solidFill>
              <a:latin typeface="Arial"/>
              <a:ea typeface="+mn-ea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 bwMode="auto">
    <a:xfrm>
      <a:off x="4024470" y="1908660"/>
      <a:ext cx="4142413" cy="4306800"/>
    </a:xfrm>
    <a:prstGeom prst="rect">
      <a:avLst/>
    </a:prstGeom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  <c:userShapes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0540"/>
          <c:y val="0.105134"/>
          <c:w val="0.550603"/>
          <c:h val="0.85388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 bwMode="auto"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c:spPr>
          <c:dPt>
            <c:idx val="0"/>
            <c:bubble3D val="0"/>
            <c:spPr bwMode="auto">
              <a:prstGeom prst="rect">
                <a:avLst/>
              </a:prstGeom>
              <a:solidFill>
                <a:srgbClr val="B9BBBD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dPt>
          <c:dPt>
            <c:idx val="1"/>
            <c:bubble3D val="0"/>
            <c:spPr bwMode="auto">
              <a:prstGeom prst="rect">
                <a:avLst/>
              </a:prstGeom>
              <a:solidFill>
                <a:srgbClr val="E4E5E6"/>
              </a:solidFill>
              <a:ln w="19050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07250"/>
                  <c:y val="-0.151130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3,591</a:t>
                    </a:r>
                    <a:endParaRPr lang="en-US"/>
                  </a:p>
                </c:rich>
              </c:tx>
            </c:dLbl>
            <c:dLbl>
              <c:idx val="1"/>
              <c:layout>
                <c:manualLayout>
                  <c:x val="0.128009"/>
                  <c:y val="0.065709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0,149</a:t>
                    </a:r>
                    <a:endParaRPr lang="en-US"/>
                  </a:p>
                </c:rich>
              </c:tx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1"/>
            <c:spPr bwMode="auto">
              <a:prstGeom prst="rect">
                <a:avLst/>
              </a:prstGeom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</c:dLbls>
          <c:cat>
            <c:strRef>
              <c:f>Лист1!$A$2:$A$3</c:f>
              <c:strCache>
                <c:ptCount val="2"/>
                <c:pt idx="0">
                  <c:v>ФБ</c:v>
                </c:pt>
                <c:pt idx="1">
                  <c:v>РБ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3.59</c:v>
                </c:pt>
                <c:pt idx="1">
                  <c:v>0.149</c:v>
                </c:pt>
              </c:numCache>
            </c:numRef>
          </c:val>
        </c:ser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  <c:firstSliceAng val="121"/>
        <c:holeSize val="50"/>
      </c:doughnutChart>
      <c:spPr bwMode="auto">
        <a:prstGeom prst="rect">
          <a:avLst/>
        </a:prstGeom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32459"/>
          <c:y val="0.385012"/>
          <c:w val="0.144133"/>
          <c:h val="0.179620"/>
        </c:manualLayout>
      </c:layout>
      <c:overlay val="0"/>
      <c:spPr bwMode="auto"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 bwMode="auto">
    <a:xfrm>
      <a:off x="8233089" y="1431935"/>
      <a:ext cx="3670849" cy="1932767"/>
    </a:xfrm>
    <a:prstGeom prst="rect">
      <a:avLst/>
    </a:prstGeom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089"/>
          <c:y val="0.106846"/>
          <c:w val="0.782040"/>
          <c:h val="0.573716"/>
        </c:manualLayout>
      </c:layout>
      <c:barChart>
        <c:barDir val="col"/>
        <c:grouping val="clustered"/>
        <c:varyColors val="0"/>
        <c:ser>
          <c:idx val="0"/>
          <c:order val="0"/>
          <c:spPr bwMode="auto"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 bwMode="auto"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bg2">
                    <a:lumMod val="25000"/>
                  </a:schemeClr>
                </a:solidFill>
              </a:ln>
              <a:effectLst/>
            </c:spPr>
          </c:dPt>
          <c:dLbls>
            <c:dLbl>
              <c:idx val="0"/>
              <c:dLblPos val="outEnd"/>
              <c:layout>
                <c:manualLayout>
                  <c:x val="0.000000"/>
                  <c:y val="-0.019819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</c:dLbl>
            <c:dLblPos val="ctr"/>
            <c:showBubbleSize val="0"/>
            <c:showCatName val="0"/>
            <c:showLeaderLines val="0"/>
            <c:showLegendKey val="0"/>
            <c:showPercent val="0"/>
            <c:showSerName val="0"/>
            <c:showVal val="1"/>
            <c:spPr bwMode="auto">
              <a:prstGeom prst="rect">
                <a:avLst/>
              </a:prstGeom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nrope Bold"/>
                    <a:ea typeface="+mn-ea"/>
                    <a:cs typeface="+mn-cs"/>
                  </a:defRPr>
                </a:pPr>
                <a:endParaRPr lang="ru-RU"/>
              </a:p>
            </c:txPr>
          </c:dLbls>
          <c:cat>
            <c:strRef>
              <c:f>Лист1!$B$1</c:f>
              <c:strCache>
                <c:ptCount val="1"/>
                <c:pt idx="0">
                  <c:v xml:space="preserve">факт
на 22.05.2025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0.7582</c:v>
                </c:pt>
              </c:numCache>
            </c:numRef>
          </c:val>
        </c:ser>
        <c:dLbls>
          <c:dLblPos val="outEnd"/>
          <c:showBubbleSize val="0"/>
          <c:showCatName val="0"/>
          <c:showLeaderLines val="0"/>
          <c:showLegendKey val="0"/>
          <c:showPercent val="0"/>
          <c:showSerName val="0"/>
          <c:showVal val="1"/>
        </c:dLbls>
        <c:gapWidth val="119"/>
        <c:overlap val="-27"/>
        <c:axId val="413542992"/>
        <c:axId val="413543384"/>
      </c:barChart>
      <c:catAx>
        <c:axId val="41354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 bwMode="auto">
          <a:prstGeom prst="rect">
            <a:avLst/>
          </a:prstGeom>
          <a:noFill/>
          <a:ln w="9525" cap="flat" cmpd="sng" algn="ctr">
            <a:solidFill>
              <a:schemeClr val="bg2">
                <a:lumMod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ea typeface="Arial"/>
                <a:cs typeface="Arial"/>
              </a:defRPr>
            </a:pPr>
            <a:endParaRPr lang="ru-RU"/>
          </a:p>
        </c:txPr>
        <c:crossAx val="413543384"/>
        <c:crosses val="autoZero"/>
        <c:auto val="1"/>
        <c:lblAlgn val="ctr"/>
        <c:lblOffset val="100"/>
        <c:noMultiLvlLbl val="0"/>
      </c:catAx>
      <c:valAx>
        <c:axId val="413543384"/>
        <c:scaling>
          <c:orientation val="minMax"/>
          <c:max val="1.000000"/>
          <c:min val="0.000000"/>
        </c:scaling>
        <c:delete val="1"/>
        <c:axPos val="l"/>
        <c:numFmt formatCode="0%" sourceLinked="1"/>
        <c:majorTickMark val="out"/>
        <c:minorTickMark val="none"/>
        <c:tickLblPos val="nextTo"/>
        <c:crossAx val="413542992"/>
        <c:crosses val="autoZero"/>
        <c:crossBetween val="between"/>
      </c:valAx>
      <c:spPr bwMode="auto">
        <a:prstGeom prst="rect">
          <a:avLst/>
        </a:prstGeom>
        <a:noFill/>
        <a:ln>
          <a:noFill/>
        </a:ln>
        <a:effectLst/>
      </c:spPr>
    </c:plotArea>
    <c:plotVisOnly val="1"/>
    <c:dispBlanksAs val="gap"/>
    <c:showDLblsOverMax val="0"/>
  </c:chart>
  <c:spPr bwMode="auto">
    <a:xfrm>
      <a:off x="8193747" y="3657777"/>
      <a:ext cx="3717005" cy="2557683"/>
    </a:xfrm>
    <a:prstGeom prst="rect">
      <a:avLst/>
    </a:prstGeom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 bwMode="auto">
      <a:prstGeom prst="rect">
        <a:avLst/>
      </a:prstGeom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 bwMode="auto">
      <a:prstGeom prst="rect">
        <a:avLst/>
      </a:prstGeom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9525">
        <a:solidFill>
          <a:schemeClr val="phClr"/>
        </a:solidFill>
      </a:ln>
    </cs:spPr>
  </cs:dataPointMarker>
  <cs:dataPointWireframe>
    <cs:lnRef idx="0">
      <cs:styleClr val="auto"/>
    </cs:lnRef>
    <cs:fillRef idx="1"/>
    <cs:effectRef idx="0"/>
    <cs:fontRef idx="minor">
      <a:schemeClr val="tx1"/>
    </cs:fontRef>
    <cs:spPr bwMode="auto">
      <a:prstGeom prst="rect">
        <a:avLst/>
      </a:prstGeom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dataTable>
  <cs:downBar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/>
  </cs:seriesAxis>
  <cs:series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spc="0"/>
  </cs:title>
  <cs:trend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wall>
  <cs:dataPointMarkerLayout symbol="circle" size="5"/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5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categoryAxis>
  <cs:chartArea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 bwMode="auto">
      <a:prstGeom prst="rect">
        <a:avLst/>
      </a:prstGeom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9525">
        <a:solidFill>
          <a:schemeClr val="phClr"/>
        </a:solidFill>
      </a:ln>
    </cs:spPr>
  </cs:dataPointMarker>
  <cs:dataPointWirefram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dataTable>
  <cs:downBar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seriesAxis>
  <cs:series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50" b="0" spc="0"/>
  </cs:title>
  <cs:trend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200"/>
  </cs:trendlineLabel>
  <cs:upBar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valueAxis>
  <cs:wall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wall>
  <cs:dataPointMarkerLayout symbol="circle" size="5"/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5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categoryAxis>
  <cs:chartArea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5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 bwMode="auto">
      <a:prstGeom prst="rect">
        <a:avLst/>
      </a:prstGeom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 bwMode="auto">
      <a:prstGeom prst="rect">
        <a:avLst/>
      </a:prstGeom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9525">
        <a:solidFill>
          <a:schemeClr val="phClr"/>
        </a:solidFill>
      </a:ln>
    </cs:spPr>
  </cs:dataPointMarker>
  <cs:dataPointWireframe>
    <cs:lnRef idx="0">
      <cs:styleClr val="auto"/>
    </cs:lnRef>
    <cs:fillRef idx="1"/>
    <cs:effectRef idx="0"/>
    <cs:fontRef idx="minor">
      <a:schemeClr val="tx1"/>
    </cs:fontRef>
    <cs:spPr bwMode="auto">
      <a:prstGeom prst="rect">
        <a:avLst/>
      </a:prstGeom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dataTable>
  <cs:downBar>
    <cs:lnRef idx="0"/>
    <cs:fillRef idx="0"/>
    <cs:effectRef idx="0"/>
    <cs:fontRef idx="minor">
      <a:schemeClr val="dk1"/>
    </cs:fontRef>
    <cs:spPr bwMode="auto">
      <a:prstGeom prst="rect">
        <a:avLst/>
      </a:prstGeom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seriesAxis>
  <cs:series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50" b="0" spc="0"/>
  </cs:title>
  <cs:trend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200"/>
  </cs:trendlineLabel>
  <cs:upBar>
    <cs:lnRef idx="0"/>
    <cs:fillRef idx="0"/>
    <cs:effectRef idx="0"/>
    <cs:fontRef idx="minor">
      <a:schemeClr val="dk1"/>
    </cs:fontRef>
    <cs:spPr bwMode="auto">
      <a:prstGeom prst="rect">
        <a:avLst/>
      </a:prstGeom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valueAxis>
  <cs:wall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wall>
  <cs:dataPointMarkerLayout symbol="circle" size="5"/>
</cs:chartStyle>
</file>

<file path=ppt/drawings/_rels/.rels><?xml version="1.0" encoding="UTF-8" standalone="yes"?><Relationships xmlns="http://schemas.openxmlformats.org/package/2006/relationships"></Relationships>
</file>

<file path=ppt/drawings/drawing1.xml><?xml version="1.0" encoding="utf-8"?>
<c:userShapes xmlns:c="http://schemas.openxmlformats.org/drawingml/2006/chart" xmlns:cdr="http://schemas.openxmlformats.org/drawingml/2006/chartDrawing" xmlns:a="http://schemas.openxmlformats.org/drawingml/2006/main" xmlns:r="http://schemas.openxmlformats.org/officeDocument/2006/relationships">
  <cdr:relSizeAnchor>
    <cdr:from>
      <cdr:x>0.043450000000000003</cdr:x>
      <cdr:y>0.066949999999999996</cdr:y>
    </cdr:from>
    <cdr:to>
      <cdr:x>0.18747</cdr:x>
      <cdr:y>0.14555999999999999</cdr:y>
    </cdr:to>
    <cdr:sp>
      <cdr:nvSpPr>
        <cdr:cNvPr id="2" name="TextBox 5"/>
        <cdr:cNvSpPr txBox="1"/>
      </cdr:nvSpPr>
      <cdr:spPr bwMode="auto">
        <a:xfrm>
          <a:off x="180008" y="288341"/>
          <a:ext cx="596590" cy="338557"/>
        </a:xfrm>
        <a:prstGeom prst="rect">
          <a:avLst/>
        </a:prstGeom>
        <a:noFill/>
      </cdr:spPr>
      <cdr:txBody>
        <a:bodyPr wrap="square" rtlCol="0">
          <a:spAutoFit/>
        </a:bodyPr>
        <a:lstStyle>
          <a:defPPr>
            <a:defRPr lang="ru-RU"/>
          </a:defPPr>
          <a:lvl1pPr marL="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>
          <a:pPr marL="0" algn="l" defTabSz="914400">
            <a:defRPr/>
          </a:pPr>
          <a:r>
            <a:rPr lang="ru-RU" sz="1600" b="1"/>
            <a:t>3</a:t>
          </a:r>
          <a:r>
            <a:rPr lang="ru-RU" sz="1600" b="1">
              <a:solidFill>
                <a:schemeClr val="tx1"/>
              </a:solidFill>
              <a:latin typeface="Calibri"/>
              <a:ea typeface="Arial"/>
              <a:cs typeface="Arial"/>
            </a:rPr>
            <a:t>4</a:t>
          </a:r>
          <a:endParaRPr lang="ru-RU" sz="1600" b="1">
            <a:solidFill>
              <a:schemeClr val="tx1"/>
            </a:solidFill>
            <a:latin typeface="Calibri"/>
            <a:ea typeface="Arial"/>
            <a:cs typeface="Arial"/>
          </a:endParaRPr>
        </a:p>
      </cdr:txBody>
    </cdr:sp>
  </cdr:relSizeAnchor>
  <cdr:relSizeAnchor>
    <cdr:from>
      <cdr:x>0.48142000000000001</cdr:x>
      <cdr:y>0.21708</cdr:y>
    </cdr:from>
    <cdr:to>
      <cdr:x>0.62544</cdr:x>
      <cdr:y>0.28139999999999998</cdr:y>
    </cdr:to>
    <cdr:sp>
      <cdr:nvSpPr>
        <cdr:cNvPr id="3" name="TextBox 5"/>
        <cdr:cNvSpPr txBox="1"/>
      </cdr:nvSpPr>
      <cdr:spPr bwMode="auto">
        <a:xfrm>
          <a:off x="1994254" y="934936"/>
          <a:ext cx="596563" cy="276999"/>
        </a:xfrm>
        <a:prstGeom prst="rect">
          <a:avLst/>
        </a:prstGeom>
        <a:noFill/>
      </cdr:spPr>
      <cdr:txBody>
        <a:bodyPr wrap="square" rtlCol="0">
          <a:spAutoFit/>
        </a:bodyPr>
        <a:lstStyle>
          <a:defPPr>
            <a:defRPr lang="ru-RU"/>
          </a:defPPr>
          <a:lvl1pPr marL="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>
            <a:defRPr sz="18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>
          <a:pPr>
            <a:defRPr/>
          </a:pPr>
          <a:r>
            <a:rPr lang="ru-RU" sz="1200" b="1"/>
            <a:t>1716</a:t>
          </a:r>
          <a:endParaRPr lang="ru-RU" sz="1200" b="1"/>
        </a:p>
      </cdr:txBody>
    </cdr:sp>
  </cdr:relSizeAnchor>
</c:userShap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oleObject" Target="../embeddings/oleObject1.bin"/><Relationship Id="rId3" Type="http://schemas.openxmlformats.org/officeDocument/2006/relationships/image" Target="../media/image2.png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B95FDA2-0614-40F0-BFFF-82596DBE3742}" type="datetime1">
              <a:rPr lang="en-US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AF9293B-0F48-4631-B7D4-FA0DF5DA0F3B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587" cy="1587"/>
        </p:xfrm>
        <a:graphic>
          <a:graphicData uri="http://schemas.openxmlformats.org/presentationml/2006/ole">
            <p:oleObj name="oleObj" r:id="rId2" imgW="0" imgH="0" progId="TCLayout.ActiveDocument.1">
              <p:embed/>
              <p:pic>
                <p:nvPicPr>
                  <p:cNvPr id="7" name=""/>
                  <p:cNvPicPr/>
                  <p:nvPr/>
                </p:nvPicPr>
                <p:blipFill>
                  <a:blip/>
                  <a:stretch/>
                </p:blipFill>
                <p:spPr bwMode="auto">
                  <a:xfrm>
                    <a:off x="1587" y="1587"/>
                    <a:ext cx="1587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933603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F242F335-7976-4CDA-A592-2CBE9F9A773B}" type="slidenum">
              <a:rPr lang="ru-RU"/>
              <a:t/>
            </a:fld>
            <a:endParaRPr lang="ru-RU"/>
          </a:p>
        </p:txBody>
      </p:sp>
      <p:sp>
        <p:nvSpPr>
          <p:cNvPr id="6" name="Parallelogram 5"/>
          <p:cNvSpPr/>
          <p:nvPr userDrawn="1"/>
        </p:nvSpPr>
        <p:spPr bwMode="auto">
          <a:xfrm flipH="1">
            <a:off x="263349" y="301735"/>
            <a:ext cx="11721711" cy="792089"/>
          </a:xfrm>
          <a:prstGeom prst="parallelogram">
            <a:avLst>
              <a:gd name="adj" fmla="val 56742"/>
            </a:avLst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b="0" i="0">
              <a:latin typeface="Arial"/>
            </a:endParaRPr>
          </a:p>
        </p:txBody>
      </p:sp>
      <p:grpSp>
        <p:nvGrpSpPr>
          <p:cNvPr id="7" name="Group 6"/>
          <p:cNvGrpSpPr/>
          <p:nvPr userDrawn="1"/>
        </p:nvGrpSpPr>
        <p:grpSpPr bwMode="auto">
          <a:xfrm>
            <a:off x="9240820" y="430599"/>
            <a:ext cx="2504796" cy="534360"/>
            <a:chOff x="1326854" y="485273"/>
            <a:chExt cx="6343946" cy="1353383"/>
          </a:xfrm>
        </p:grpSpPr>
        <p:sp>
          <p:nvSpPr>
            <p:cNvPr id="9" name="Заголовок 1"/>
            <p:cNvSpPr txBox="1"/>
            <p:nvPr/>
          </p:nvSpPr>
          <p:spPr bwMode="auto">
            <a:xfrm>
              <a:off x="2744994" y="713764"/>
              <a:ext cx="4925806" cy="1124892"/>
            </a:xfrm>
            <a:prstGeom prst="rect">
              <a:avLst/>
            </a:prstGeom>
            <a:grpFill/>
          </p:spPr>
          <p:txBody>
            <a:bodyPr/>
            <a:lstStyle>
              <a:lvl1pPr algn="ctr" defTabSz="2438645">
                <a:spcBef>
                  <a:spcPts val="0"/>
                </a:spcBef>
                <a:buNone/>
                <a:defRPr sz="117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>
                <a:tabLst>
                  <a:tab pos="4183978" algn="l"/>
                  <a:tab pos="6485713" algn="l"/>
                </a:tabLst>
                <a:defRPr/>
              </a:pPr>
              <a:r>
                <a:rPr lang="ru-RU" sz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/>
                  <a:ea typeface="Helvetica Neue"/>
                  <a:cs typeface="Arial"/>
                </a:rPr>
                <a:t>Правительство Нижегородской области</a:t>
              </a:r>
              <a:endParaRPr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/>
          </p:blipFill>
          <p:spPr bwMode="auto">
            <a:xfrm>
              <a:off x="1326854" y="485273"/>
              <a:ext cx="1313964" cy="1353383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52615DC-D3DD-4FF7-BB4F-C01552B71262}" type="datetime1">
              <a:rPr lang="en-US"/>
              <a:t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30"/>
              </a:spcBef>
              <a:defRPr/>
            </a:pPr>
            <a:fld id="{81D60167-4931-47E6-BA6A-407CBD079E47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1400610-372A-4BDA-9BE1-6010D54358D8}" type="datetime1">
              <a:rPr lang="en-US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AF9293B-0F48-4631-B7D4-FA0DF5DA0F3B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dt="0" ftr="1" hdr="0" sldNum="1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3" Type="http://schemas.openxmlformats.org/officeDocument/2006/relationships/oleObject" Target="../embeddings/oleObject2.bin"/><Relationship Id="rId4" Type="http://schemas.openxmlformats.org/officeDocument/2006/relationships/chart" Target="../charts/chart1.xml" /><Relationship Id="rId5" Type="http://schemas.openxmlformats.org/officeDocument/2006/relationships/chart" Target="../charts/chart2.xml" /><Relationship Id="rId6" Type="http://schemas.openxmlformats.org/officeDocument/2006/relationships/chart" Target="../charts/chart3.xml" /><Relationship Id="rId7" Type="http://schemas.openxmlformats.org/officeDocument/2006/relationships/image" Target="../media/image8.emf"/><Relationship Id="rId8" Type="http://schemas.openxmlformats.org/officeDocument/2006/relationships/image" Target="../media/image9.emf"/><Relationship Id="rId9" Type="http://schemas.openxmlformats.org/officeDocument/2006/relationships/image" Target="../media/image10.jpg"/><Relationship Id="rId10" Type="http://schemas.openxmlformats.org/officeDocument/2006/relationships/image" Target="../media/image11.png"/><Relationship Id="rId11" Type="http://schemas.openxmlformats.org/officeDocument/2006/relationships/image" Target="../media/image12.png"/><Relationship Id="rId12" Type="http://schemas.openxmlformats.org/officeDocument/2006/relationships/image" Target="../media/image5.jpg"/><Relationship Id="rId13" Type="http://schemas.openxmlformats.org/officeDocument/2006/relationships/image" Target="../media/image13.png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618" name="Пример обложки…"/>
          <p:cNvSpPr txBox="1"/>
          <p:nvPr/>
        </p:nvSpPr>
        <p:spPr bwMode="auto">
          <a:xfrm>
            <a:off x="344112" y="1561382"/>
            <a:ext cx="11471370" cy="642227"/>
          </a:xfrm>
          <a:prstGeom prst="rect">
            <a:avLst/>
          </a:prstGeom>
          <a:ln w="12700">
            <a:miter lim="400000"/>
          </a:ln>
        </p:spPr>
        <p:txBody>
          <a:bodyPr wrap="square" lIns="25400" tIns="25400" rIns="25400" bIns="25400" anchor="ctr">
            <a:spAutoFit/>
          </a:bodyPr>
          <a:lstStyle/>
          <a:p>
            <a:pPr algn="ctr">
              <a:lnSpc>
                <a:spcPct val="80000"/>
              </a:lnSpc>
              <a:defRPr sz="7000">
                <a:latin typeface="Manrope Bold"/>
                <a:ea typeface="Manrope Bold"/>
                <a:cs typeface="Manrope Bold"/>
              </a:defRPr>
            </a:pPr>
            <a:r>
              <a:rPr lang="ru-RU" sz="2400"/>
              <a:t>О </a:t>
            </a:r>
            <a:r>
              <a:rPr lang="ru-RU" sz="2400"/>
              <a:t>реализации региональной </a:t>
            </a:r>
            <a:r>
              <a:rPr lang="ru-RU" sz="2400"/>
              <a:t>программы </a:t>
            </a:r>
            <a:r>
              <a:rPr lang="ru-RU" sz="2400"/>
              <a:t>модернизации первичного звена здравоохранения Нижегородской области (по состоянию на 22.05.2025 г.)</a:t>
            </a:r>
            <a:endParaRPr sz="2400"/>
          </a:p>
        </p:txBody>
      </p:sp>
      <p:pic>
        <p:nvPicPr>
          <p:cNvPr id="3619" name="Ministerstvo_Zdravoohraneniya_CMYK.pdf" descr="Ministerstvo_Zdravoohraneniya_CMYK.pdf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9542182" y="344685"/>
            <a:ext cx="1811618" cy="596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0674" y="2761130"/>
            <a:ext cx="11998245" cy="3960346"/>
          </a:xfrm>
          <a:prstGeom prst="rect">
            <a:avLst/>
          </a:prstGeom>
          <a:effectLst>
            <a:glow>
              <a:schemeClr val="accent1">
                <a:alpha val="0"/>
              </a:schemeClr>
            </a:glow>
            <a:reflection endPos="0" dist="50800" dir="5400000" sy="-100000" algn="bl" rotWithShape="0"/>
            <a:softEdge rad="177800"/>
          </a:effec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7"/>
          </p:nvPr>
        </p:nvSpPr>
        <p:spPr bwMode="auto"/>
        <p:txBody>
          <a:bodyPr/>
          <a:lstStyle/>
          <a:p>
            <a:pPr marL="25400">
              <a:lnSpc>
                <a:spcPct val="100000"/>
              </a:lnSpc>
              <a:spcBef>
                <a:spcPts val="30"/>
              </a:spcBef>
              <a:defRPr/>
            </a:pPr>
            <a:fld id="{81D60167-4931-47E6-BA6A-407CBD079E47}" type="slidenum">
              <a:rPr lang="ru-RU"/>
              <a:t>1</a:t>
            </a:fld>
            <a:endParaRPr lang="ru-RU"/>
          </a:p>
        </p:txBody>
      </p:sp>
      <p:pic>
        <p:nvPicPr>
          <p:cNvPr id="12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>
          <a:blip r:embed="rId4"/>
          <a:srcRect l="16228" t="23709" r="22349" b="27668"/>
          <a:stretch/>
        </p:blipFill>
        <p:spPr bwMode="auto">
          <a:xfrm>
            <a:off x="1937431" y="333362"/>
            <a:ext cx="1664274" cy="670499"/>
          </a:xfrm>
          <a:prstGeom prst="rect">
            <a:avLst/>
          </a:prstGeom>
          <a:noFill/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189133" y="139383"/>
            <a:ext cx="1748298" cy="13761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587" cy="1587"/>
        </p:xfrm>
        <a:graphic>
          <a:graphicData uri="http://schemas.openxmlformats.org/presentationml/2006/ole">
            <p:oleObj name="oleObj" r:id="rId3" imgW="0" imgH="0" progId="TCLayout.ActiveDocument.1">
              <p:embed/>
              <p:pic>
                <p:nvPicPr>
                  <p:cNvPr id="3620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587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93" name="Прямоугольник: скругленные углы 2"/>
          <p:cNvSpPr/>
          <p:nvPr/>
        </p:nvSpPr>
        <p:spPr bwMode="auto">
          <a:xfrm>
            <a:off x="8206969" y="3380778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5" name="Прямоугольник: скругленные углы 2"/>
          <p:cNvSpPr/>
          <p:nvPr/>
        </p:nvSpPr>
        <p:spPr bwMode="auto">
          <a:xfrm>
            <a:off x="8206969" y="1299902"/>
            <a:ext cx="3696970" cy="1996003"/>
          </a:xfrm>
          <a:prstGeom prst="roundRect">
            <a:avLst>
              <a:gd name="adj" fmla="val 7763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17" name="Прямоугольник: скругленные углы 93"/>
          <p:cNvSpPr/>
          <p:nvPr/>
        </p:nvSpPr>
        <p:spPr bwMode="auto">
          <a:xfrm>
            <a:off x="280334" y="1299902"/>
            <a:ext cx="7800179" cy="5056448"/>
          </a:xfrm>
          <a:prstGeom prst="roundRect">
            <a:avLst>
              <a:gd name="adj" fmla="val 3609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746827" y="262345"/>
            <a:ext cx="8555644" cy="85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 anchorCtr="0">
            <a:noAutofit/>
          </a:bodyPr>
          <a:lstStyle/>
          <a:p>
            <a:pPr>
              <a:lnSpc>
                <a:spcPts val="2460"/>
              </a:lnSpc>
              <a:tabLst>
                <a:tab pos="2620963" algn="l"/>
              </a:tabLst>
              <a:defRPr/>
            </a:pPr>
            <a:r>
              <a:rPr lang="ru-RU" b="1">
                <a:solidFill>
                  <a:srgbClr val="FF0000"/>
                </a:solidFill>
                <a:latin typeface="Manrope Bold"/>
                <a:ea typeface="Tahoma"/>
                <a:cs typeface="Arial"/>
              </a:rPr>
              <a:t>Модернизация </a:t>
            </a:r>
            <a:r>
              <a:rPr lang="ru-RU" b="1">
                <a:solidFill>
                  <a:srgbClr val="FF0000"/>
                </a:solidFill>
                <a:latin typeface="Manrope Bold"/>
                <a:ea typeface="Tahoma"/>
                <a:cs typeface="Arial"/>
              </a:rPr>
              <a:t>первичного звена  </a:t>
            </a:r>
            <a:endParaRPr lang="ru-RU" b="1">
              <a:solidFill>
                <a:srgbClr val="FF0000"/>
              </a:solidFill>
              <a:latin typeface="Manrope Bold"/>
              <a:ea typeface="Tahoma"/>
              <a:cs typeface="Arial"/>
            </a:endParaRPr>
          </a:p>
          <a:p>
            <a:pPr>
              <a:lnSpc>
                <a:spcPts val="2460"/>
              </a:lnSpc>
              <a:tabLst>
                <a:tab pos="2620963" algn="l"/>
              </a:tabLst>
              <a:defRPr/>
            </a:pPr>
            <a:r>
              <a:rPr lang="ru-RU" b="1">
                <a:solidFill>
                  <a:srgbClr val="FF0000"/>
                </a:solidFill>
                <a:latin typeface="Manrope Bold"/>
                <a:ea typeface="Tahoma"/>
                <a:cs typeface="Arial"/>
              </a:rPr>
              <a:t>з</a:t>
            </a:r>
            <a:r>
              <a:rPr lang="ru-RU" b="1">
                <a:solidFill>
                  <a:srgbClr val="FF0000"/>
                </a:solidFill>
                <a:latin typeface="Manrope Bold"/>
                <a:ea typeface="Tahoma"/>
                <a:cs typeface="Arial"/>
              </a:rPr>
              <a:t>дравоохранения</a:t>
            </a:r>
            <a:r>
              <a:rPr lang="ru-RU" b="1">
                <a:solidFill>
                  <a:srgbClr val="FF0000"/>
                </a:solidFill>
                <a:latin typeface="Manrope Bold"/>
                <a:ea typeface="Tahoma"/>
                <a:cs typeface="Arial"/>
              </a:rPr>
              <a:t> </a:t>
            </a:r>
            <a:r>
              <a:rPr lang="ru-RU" b="1">
                <a:latin typeface="Manrope Bold"/>
                <a:ea typeface="Tahoma"/>
                <a:cs typeface="Arial"/>
              </a:rPr>
              <a:t>2025 </a:t>
            </a:r>
            <a:r>
              <a:rPr lang="ru-RU" b="1">
                <a:latin typeface="Manrope Bold"/>
                <a:ea typeface="Tahoma"/>
                <a:cs typeface="Arial"/>
              </a:rPr>
              <a:t>год</a:t>
            </a:r>
            <a:endParaRPr lang="ru-RU" b="1">
              <a:latin typeface="Manrope Bold"/>
              <a:ea typeface="Tahoma"/>
              <a:cs typeface="Arial"/>
            </a:endParaRPr>
          </a:p>
        </p:txBody>
      </p:sp>
      <p:sp>
        <p:nvSpPr>
          <p:cNvPr id="61" name="Скругленный прямоугольник 1"/>
          <p:cNvSpPr/>
          <p:nvPr/>
        </p:nvSpPr>
        <p:spPr bwMode="auto">
          <a:xfrm>
            <a:off x="1091695" y="2629435"/>
            <a:ext cx="2972860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ru-RU" sz="1200" b="1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Дооснащение и переоснащение оборудованием</a:t>
            </a:r>
            <a:br>
              <a:rPr lang="ru-RU" sz="1200" b="1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</a:br>
            <a:r>
              <a:rPr lang="ru-RU" sz="1000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(ед. высокотехнологичного оборудования</a:t>
            </a:r>
            <a:r>
              <a:rPr lang="ru-RU" sz="1200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)</a:t>
            </a:r>
            <a:endParaRPr/>
          </a:p>
        </p:txBody>
      </p:sp>
      <p:graphicFrame>
        <p:nvGraphicFramePr>
          <p:cNvPr id="104" name="Диаграмма 103"/>
          <p:cNvGraphicFramePr>
            <a:graphicFrameLocks xmlns:a="http://schemas.openxmlformats.org/drawingml/2006/main"/>
          </p:cNvGraphicFramePr>
          <p:nvPr/>
        </p:nvGraphicFramePr>
        <p:xfrm>
          <a:off x="4024470" y="1908660"/>
          <a:ext cx="4142413" cy="430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0" name="Скругленный прямоугольник 1"/>
          <p:cNvSpPr/>
          <p:nvPr/>
        </p:nvSpPr>
        <p:spPr bwMode="auto">
          <a:xfrm>
            <a:off x="1097350" y="3312620"/>
            <a:ext cx="3053971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ru-RU" sz="1200" b="1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Проведение</a:t>
            </a:r>
            <a:endParaRPr/>
          </a:p>
          <a:p>
            <a:pPr>
              <a:defRPr/>
            </a:pPr>
            <a:r>
              <a:rPr lang="ru-RU" sz="1200" b="1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капитального ремонта</a:t>
            </a:r>
            <a:endParaRPr/>
          </a:p>
          <a:p>
            <a:pPr>
              <a:defRPr/>
            </a:pPr>
            <a:r>
              <a:rPr lang="ru-RU" sz="1000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(объектов здравоохранения </a:t>
            </a:r>
            <a:r>
              <a:rPr lang="ru-RU" sz="1200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)</a:t>
            </a:r>
            <a:endParaRPr/>
          </a:p>
        </p:txBody>
      </p:sp>
      <p:sp>
        <p:nvSpPr>
          <p:cNvPr id="111" name="Скругленный прямоугольник 1"/>
          <p:cNvSpPr/>
          <p:nvPr/>
        </p:nvSpPr>
        <p:spPr bwMode="auto">
          <a:xfrm>
            <a:off x="1091694" y="1937222"/>
            <a:ext cx="2817947" cy="633050"/>
          </a:xfrm>
          <a:prstGeom prst="roundRect">
            <a:avLst>
              <a:gd name="adj" fmla="val 14542"/>
            </a:avLst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r>
              <a:rPr lang="ru-RU" sz="1200" b="1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Оснащение автомобильным </a:t>
            </a:r>
            <a:r>
              <a:rPr lang="ru-RU" sz="1200" b="1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транспортом и передвижными медицинскими комплексами</a:t>
            </a:r>
            <a:endParaRPr lang="ru-RU" sz="1200" b="1">
              <a:solidFill>
                <a:schemeClr val="bg2">
                  <a:lumMod val="25000"/>
                </a:schemeClr>
              </a:solidFill>
              <a:latin typeface="Manrope Bold"/>
              <a:cs typeface="Arial"/>
            </a:endParaRPr>
          </a:p>
          <a:p>
            <a:pPr>
              <a:defRPr/>
            </a:pPr>
            <a:r>
              <a:rPr lang="ru-RU" sz="1000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(</a:t>
            </a:r>
            <a:r>
              <a:rPr lang="ru-RU" sz="1000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ед.автомобилей</a:t>
            </a:r>
            <a:r>
              <a:rPr lang="ru-RU" sz="1000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 и ПМК</a:t>
            </a:r>
            <a:r>
              <a:rPr lang="ru-RU" sz="1200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)</a:t>
            </a:r>
            <a:endParaRPr lang="ru-RU" sz="1200">
              <a:solidFill>
                <a:schemeClr val="bg2">
                  <a:lumMod val="25000"/>
                </a:schemeClr>
              </a:solidFill>
              <a:latin typeface="Manrope Bold"/>
              <a:cs typeface="Arial"/>
            </a:endParaRPr>
          </a:p>
        </p:txBody>
      </p:sp>
      <p:sp>
        <p:nvSpPr>
          <p:cNvPr id="112" name="TextBox 111"/>
          <p:cNvSpPr txBox="1"/>
          <p:nvPr/>
        </p:nvSpPr>
        <p:spPr bwMode="auto">
          <a:xfrm>
            <a:off x="3909642" y="1345746"/>
            <a:ext cx="3462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 b="1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Количество, </a:t>
            </a:r>
            <a:r>
              <a:rPr lang="ru-RU" sz="1200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ед./объектов </a:t>
            </a:r>
            <a:endParaRPr/>
          </a:p>
        </p:txBody>
      </p:sp>
      <p:sp>
        <p:nvSpPr>
          <p:cNvPr id="138" name="Прямоугольник 137"/>
          <p:cNvSpPr/>
          <p:nvPr/>
        </p:nvSpPr>
        <p:spPr bwMode="auto">
          <a:xfrm>
            <a:off x="631912" y="6215460"/>
            <a:ext cx="585788" cy="21272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sz="900">
              <a:solidFill>
                <a:schemeClr val="tx1"/>
              </a:solidFill>
            </a:endParaRPr>
          </a:p>
        </p:txBody>
      </p:sp>
      <p:sp>
        <p:nvSpPr>
          <p:cNvPr id="214" name="TextBox 213"/>
          <p:cNvSpPr txBox="1"/>
          <p:nvPr/>
        </p:nvSpPr>
        <p:spPr bwMode="auto">
          <a:xfrm>
            <a:off x="8730951" y="1316533"/>
            <a:ext cx="27453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 b="1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Финансирование РПМ</a:t>
            </a:r>
            <a:r>
              <a:rPr lang="ru-RU" sz="120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, млрд руб.</a:t>
            </a:r>
            <a:endParaRPr lang="ru-RU" sz="1200" b="1">
              <a:solidFill>
                <a:schemeClr val="bg2">
                  <a:lumMod val="25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3" name="Прямая соединительная линия 2"/>
          <p:cNvCxnSpPr>
            <a:cxnSpLocks/>
          </p:cNvCxnSpPr>
          <p:nvPr/>
        </p:nvCxnSpPr>
        <p:spPr bwMode="auto">
          <a:xfrm>
            <a:off x="4636193" y="1956639"/>
            <a:ext cx="16489" cy="3420142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 bwMode="auto">
          <a:xfrm>
            <a:off x="5829882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000" b="1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РБ</a:t>
            </a:r>
            <a:r>
              <a:rPr lang="ru-RU" sz="100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 – региональный бюджет</a:t>
            </a:r>
            <a:endParaRPr lang="ru-RU" sz="10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1" name="TextBox 210"/>
          <p:cNvSpPr txBox="1"/>
          <p:nvPr/>
        </p:nvSpPr>
        <p:spPr bwMode="auto">
          <a:xfrm>
            <a:off x="3532370" y="6554272"/>
            <a:ext cx="18531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000" b="1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ФБ</a:t>
            </a:r>
            <a:r>
              <a:rPr lang="ru-RU" sz="100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 – федеральный бюджет</a:t>
            </a:r>
            <a:endParaRPr lang="ru-RU" sz="10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2" name="TextBox 211"/>
          <p:cNvSpPr txBox="1"/>
          <p:nvPr/>
        </p:nvSpPr>
        <p:spPr bwMode="auto">
          <a:xfrm>
            <a:off x="280334" y="6554272"/>
            <a:ext cx="3326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000" b="1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РПМ</a:t>
            </a:r>
            <a:r>
              <a:rPr lang="ru-RU" sz="100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 – региональная программа модернизации</a:t>
            </a:r>
            <a:endParaRPr lang="ru-RU" sz="100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 bwMode="auto">
          <a:xfrm>
            <a:off x="1100308" y="4129370"/>
            <a:ext cx="150695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 b="1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Строительство</a:t>
            </a:r>
            <a:endParaRPr/>
          </a:p>
          <a:p>
            <a:pPr>
              <a:defRPr/>
            </a:pPr>
            <a:r>
              <a:rPr lang="ru-RU" sz="1000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(новых объектов)</a:t>
            </a:r>
            <a:endParaRPr/>
          </a:p>
        </p:txBody>
      </p:sp>
      <p:sp>
        <p:nvSpPr>
          <p:cNvPr id="54" name="TextBox 53"/>
          <p:cNvSpPr txBox="1"/>
          <p:nvPr/>
        </p:nvSpPr>
        <p:spPr bwMode="auto">
          <a:xfrm>
            <a:off x="8206967" y="3373172"/>
            <a:ext cx="36969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  <a:defRPr/>
            </a:pPr>
            <a:r>
              <a:rPr lang="ru-RU" sz="1200" b="1">
                <a:solidFill>
                  <a:schemeClr val="tx1">
                    <a:lumMod val="75000"/>
                    <a:lumOff val="25000"/>
                  </a:schemeClr>
                </a:solidFill>
              </a:rPr>
              <a:t>Кассовое исполнение, %</a:t>
            </a:r>
            <a:endParaRPr/>
          </a:p>
        </p:txBody>
      </p:sp>
      <p:sp>
        <p:nvSpPr>
          <p:cNvPr id="6" name="TextBox 5"/>
          <p:cNvSpPr txBox="1"/>
          <p:nvPr/>
        </p:nvSpPr>
        <p:spPr bwMode="auto">
          <a:xfrm>
            <a:off x="4006527" y="2853615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pPr>
              <a:defRPr/>
            </a:pPr>
            <a:r>
              <a:rPr lang="ru-RU"/>
              <a:t>1756</a:t>
            </a:r>
            <a:endParaRPr lang="ru-RU"/>
          </a:p>
        </p:txBody>
      </p:sp>
      <p:sp>
        <p:nvSpPr>
          <p:cNvPr id="80" name="TextBox 79"/>
          <p:cNvSpPr txBox="1"/>
          <p:nvPr/>
        </p:nvSpPr>
        <p:spPr bwMode="auto">
          <a:xfrm>
            <a:off x="4095476" y="3481988"/>
            <a:ext cx="596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 b="1"/>
              <a:t>326</a:t>
            </a:r>
            <a:endParaRPr lang="ru-RU" sz="1600" b="1"/>
          </a:p>
        </p:txBody>
      </p:sp>
      <p:sp>
        <p:nvSpPr>
          <p:cNvPr id="81" name="TextBox 80"/>
          <p:cNvSpPr txBox="1"/>
          <p:nvPr/>
        </p:nvSpPr>
        <p:spPr bwMode="auto">
          <a:xfrm>
            <a:off x="4313422" y="4183009"/>
            <a:ext cx="378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/>
            </a:lvl1pPr>
          </a:lstStyle>
          <a:p>
            <a:pPr>
              <a:defRPr/>
            </a:pPr>
            <a:r>
              <a:rPr lang="ru-RU"/>
              <a:t>4</a:t>
            </a:r>
            <a:endParaRPr/>
          </a:p>
        </p:txBody>
      </p:sp>
      <p:sp>
        <p:nvSpPr>
          <p:cNvPr id="91" name="TextBox 90"/>
          <p:cNvSpPr txBox="1"/>
          <p:nvPr/>
        </p:nvSpPr>
        <p:spPr bwMode="auto">
          <a:xfrm>
            <a:off x="4227291" y="4844900"/>
            <a:ext cx="476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600" b="1"/>
              <a:t>24</a:t>
            </a:r>
            <a:endParaRPr lang="ru-RU" sz="1600" b="1"/>
          </a:p>
        </p:txBody>
      </p:sp>
      <p:graphicFrame>
        <p:nvGraphicFramePr>
          <p:cNvPr id="11" name="Диаграмма 10"/>
          <p:cNvGraphicFramePr>
            <a:graphicFrameLocks xmlns:a="http://schemas.openxmlformats.org/drawingml/2006/main"/>
          </p:cNvGraphicFramePr>
          <p:nvPr/>
        </p:nvGraphicFramePr>
        <p:xfrm>
          <a:off x="8233089" y="1431935"/>
          <a:ext cx="3670849" cy="1932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Box 11"/>
          <p:cNvSpPr txBox="1"/>
          <p:nvPr/>
        </p:nvSpPr>
        <p:spPr bwMode="auto">
          <a:xfrm>
            <a:off x="9572883" y="2224408"/>
            <a:ext cx="898002" cy="465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b="1">
                <a:solidFill>
                  <a:schemeClr val="bg2">
                    <a:lumMod val="25000"/>
                  </a:schemeClr>
                </a:solidFill>
              </a:rPr>
              <a:t>3,741</a:t>
            </a:r>
            <a:br>
              <a:rPr lang="ru-RU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1200">
                <a:solidFill>
                  <a:schemeClr val="bg2">
                    <a:lumMod val="25000"/>
                  </a:schemeClr>
                </a:solidFill>
              </a:rPr>
              <a:t>млрд руб.</a:t>
            </a:r>
            <a:endParaRPr lang="ru-RU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15" name="Диаграмма 14"/>
          <p:cNvGraphicFramePr>
            <a:graphicFrameLocks xmlns:a="http://schemas.openxmlformats.org/drawingml/2006/main"/>
          </p:cNvGraphicFramePr>
          <p:nvPr/>
        </p:nvGraphicFramePr>
        <p:xfrm>
          <a:off x="8193747" y="3657777"/>
          <a:ext cx="3717005" cy="2557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pSp>
        <p:nvGrpSpPr>
          <p:cNvPr id="10" name="Группа 9"/>
          <p:cNvGrpSpPr/>
          <p:nvPr/>
        </p:nvGrpSpPr>
        <p:grpSpPr bwMode="auto">
          <a:xfrm>
            <a:off x="583290" y="2014037"/>
            <a:ext cx="504000" cy="504000"/>
            <a:chOff x="583290" y="2014037"/>
            <a:chExt cx="504000" cy="504000"/>
          </a:xfrm>
        </p:grpSpPr>
        <p:sp>
          <p:nvSpPr>
            <p:cNvPr id="2" name="Овал 1"/>
            <p:cNvSpPr/>
            <p:nvPr/>
          </p:nvSpPr>
          <p:spPr bwMode="auto">
            <a:xfrm>
              <a:off x="583290" y="2014037"/>
              <a:ext cx="504000" cy="504000"/>
            </a:xfrm>
            <a:prstGeom prst="ellipse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49" name="Picture 2"/>
            <p:cNvPicPr>
              <a:picLocks noChangeAspect="1"/>
            </p:cNvPicPr>
            <p:nvPr/>
          </p:nvPicPr>
          <p:blipFill>
            <a:blip r:embed="rId7">
              <a:duotone>
                <a:prstClr val="black"/>
                <a:schemeClr val="tx1">
                  <a:tint val="45000"/>
                  <a:satMod val="400000"/>
                </a:schemeClr>
              </a:duotone>
              <a:lum bright="-40000" contrast="-40000"/>
            </a:blip>
            <a:stretch/>
          </p:blipFill>
          <p:spPr bwMode="auto">
            <a:xfrm>
              <a:off x="625507" y="2134877"/>
              <a:ext cx="437021" cy="251582"/>
            </a:xfrm>
            <a:prstGeom prst="rect">
              <a:avLst/>
            </a:prstGeom>
            <a:noFill/>
          </p:spPr>
        </p:pic>
      </p:grpSp>
      <p:grpSp>
        <p:nvGrpSpPr>
          <p:cNvPr id="13" name="Группа 12"/>
          <p:cNvGrpSpPr/>
          <p:nvPr/>
        </p:nvGrpSpPr>
        <p:grpSpPr bwMode="auto">
          <a:xfrm>
            <a:off x="583290" y="2696210"/>
            <a:ext cx="504000" cy="504000"/>
            <a:chOff x="583290" y="2696210"/>
            <a:chExt cx="504000" cy="504000"/>
          </a:xfrm>
        </p:grpSpPr>
        <p:sp>
          <p:nvSpPr>
            <p:cNvPr id="50" name="Овал 49"/>
            <p:cNvSpPr/>
            <p:nvPr/>
          </p:nvSpPr>
          <p:spPr bwMode="auto">
            <a:xfrm>
              <a:off x="583290" y="2696210"/>
              <a:ext cx="504000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56" name="Picture 99"/>
            <p:cNvPicPr>
              <a:picLocks noChangeAspect="1"/>
            </p:cNvPicPr>
            <p:nvPr/>
          </p:nvPicPr>
          <p:blipFill>
            <a:blip r:embed="rId8">
              <a:biLevel thresh="75000"/>
            </a:blip>
            <a:stretch/>
          </p:blipFill>
          <p:spPr bwMode="auto">
            <a:xfrm>
              <a:off x="676063" y="2767307"/>
              <a:ext cx="330339" cy="365255"/>
            </a:xfrm>
            <a:prstGeom prst="rect">
              <a:avLst/>
            </a:prstGeom>
          </p:spPr>
        </p:pic>
      </p:grpSp>
      <p:grpSp>
        <p:nvGrpSpPr>
          <p:cNvPr id="14" name="Группа 13"/>
          <p:cNvGrpSpPr/>
          <p:nvPr/>
        </p:nvGrpSpPr>
        <p:grpSpPr bwMode="auto">
          <a:xfrm>
            <a:off x="586858" y="3365552"/>
            <a:ext cx="496864" cy="504000"/>
            <a:chOff x="586858" y="3365552"/>
            <a:chExt cx="496864" cy="504000"/>
          </a:xfrm>
        </p:grpSpPr>
        <p:sp>
          <p:nvSpPr>
            <p:cNvPr id="51" name="Овал 50"/>
            <p:cNvSpPr/>
            <p:nvPr/>
          </p:nvSpPr>
          <p:spPr bwMode="auto">
            <a:xfrm>
              <a:off x="586858" y="3365552"/>
              <a:ext cx="496864" cy="504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63" name="Picture 11" descr="http://files.nicwebsite.ru/rucenter15257/image/_38.jpg"/>
            <p:cNvPicPr>
              <a:picLocks noChangeAspect="1" noChangeArrowheads="1"/>
            </p:cNvPicPr>
            <p:nvPr/>
          </p:nvPicPr>
          <p:blipFill>
            <a:blip r:embed="rId9"/>
            <a:stretch/>
          </p:blipFill>
          <p:spPr bwMode="auto">
            <a:xfrm>
              <a:off x="629134" y="3397866"/>
              <a:ext cx="420864" cy="4208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</p:pic>
      </p:grpSp>
      <p:sp>
        <p:nvSpPr>
          <p:cNvPr id="52" name="Овал 51"/>
          <p:cNvSpPr/>
          <p:nvPr/>
        </p:nvSpPr>
        <p:spPr bwMode="auto">
          <a:xfrm>
            <a:off x="586858" y="4094855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71" name="Group 3"/>
          <p:cNvGrpSpPr/>
          <p:nvPr/>
        </p:nvGrpSpPr>
        <p:grpSpPr bwMode="auto">
          <a:xfrm>
            <a:off x="645538" y="4161108"/>
            <a:ext cx="370622" cy="358174"/>
            <a:chOff x="11001705" y="11277009"/>
            <a:chExt cx="2346446" cy="2267632"/>
          </a:xfrm>
        </p:grpSpPr>
        <p:pic>
          <p:nvPicPr>
            <p:cNvPr id="72" name="Picture 13" descr="https://image.flaticon.com/icons/png/512/15/15693.png"/>
            <p:cNvPicPr>
              <a:picLocks noChangeAspect="1" noChangeArrowheads="1"/>
            </p:cNvPicPr>
            <p:nvPr/>
          </p:nvPicPr>
          <p:blipFill>
            <a:blip r:embed="rId10"/>
            <a:stretch/>
          </p:blipFill>
          <p:spPr bwMode="auto">
            <a:xfrm>
              <a:off x="11080521" y="11277009"/>
              <a:ext cx="2267630" cy="2267632"/>
            </a:xfrm>
            <a:prstGeom prst="rect">
              <a:avLst/>
            </a:prstGeom>
            <a:noFill/>
          </p:spPr>
        </p:pic>
        <p:pic>
          <p:nvPicPr>
            <p:cNvPr id="73" name="Picture 15" descr="https://urfu-2017.github.io/javascript-slides/08-async/lib/img/loader-done.png"/>
            <p:cNvPicPr>
              <a:picLocks noChangeAspect="1" noChangeArrowheads="1"/>
            </p:cNvPicPr>
            <p:nvPr/>
          </p:nvPicPr>
          <p:blipFill>
            <a:blip r:embed="rId11"/>
            <a:stretch/>
          </p:blipFill>
          <p:spPr bwMode="auto">
            <a:xfrm>
              <a:off x="11001705" y="12043367"/>
              <a:ext cx="1252815" cy="1252815"/>
            </a:xfrm>
            <a:prstGeom prst="rect">
              <a:avLst/>
            </a:prstGeom>
            <a:solidFill>
              <a:srgbClr val="FFFFFF"/>
            </a:solidFill>
          </p:spPr>
        </p:pic>
      </p:grpSp>
      <p:pic>
        <p:nvPicPr>
          <p:cNvPr id="47" name="Picture 55" descr="https://sun9-70.userapi.com/sun9-67/impg/BYN5YSvgOZPaWOsIYKot2IeAjZpzPumVWXfFyA/d_ONlWsBltI.jpg?size=727x370&amp;quality=96&amp;sign=0bfc904bb711b9237da0349f96248802&amp;c_uniq_tag=UBBkQQsjy3PUYgJFEe-rPY_A7uwbFqHHNXghCrA3oFM&amp;type=album"/>
          <p:cNvPicPr>
            <a:picLocks noChangeAspect="1" noChangeArrowheads="1"/>
          </p:cNvPicPr>
          <p:nvPr/>
        </p:nvPicPr>
        <p:blipFill>
          <a:blip r:embed="rId12"/>
          <a:srcRect l="16228" t="23709" r="22349" b="27668"/>
          <a:stretch/>
        </p:blipFill>
        <p:spPr bwMode="auto">
          <a:xfrm>
            <a:off x="6213961" y="370868"/>
            <a:ext cx="1664274" cy="670499"/>
          </a:xfrm>
          <a:prstGeom prst="rect">
            <a:avLst/>
          </a:prstGeom>
          <a:noFill/>
        </p:spPr>
      </p:pic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 bwMode="auto"/>
        <p:txBody>
          <a:bodyPr/>
          <a:lstStyle/>
          <a:p>
            <a:pPr>
              <a:defRPr/>
            </a:pPr>
            <a:fld id="{F242F335-7976-4CDA-A592-2CBE9F9A773B}" type="slidenum">
              <a:rPr lang="ru-RU"/>
              <a:t>2</a:t>
            </a:fld>
            <a:endParaRPr lang="ru-RU"/>
          </a:p>
        </p:txBody>
      </p:sp>
      <p:sp>
        <p:nvSpPr>
          <p:cNvPr id="43" name="TextBox 42"/>
          <p:cNvSpPr txBox="1"/>
          <p:nvPr/>
        </p:nvSpPr>
        <p:spPr bwMode="auto">
          <a:xfrm>
            <a:off x="1117376" y="4720123"/>
            <a:ext cx="2720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200" b="1">
                <a:solidFill>
                  <a:schemeClr val="bg2">
                    <a:lumMod val="25000"/>
                  </a:schemeClr>
                </a:solidFill>
                <a:latin typeface="Manrope Bold"/>
                <a:cs typeface="Arial"/>
              </a:rPr>
              <a:t>Приобретение быстровозводимых модульных конструкций</a:t>
            </a:r>
            <a:endParaRPr lang="ru-RU" sz="1000">
              <a:solidFill>
                <a:schemeClr val="bg2">
                  <a:lumMod val="25000"/>
                </a:schemeClr>
              </a:solidFill>
              <a:latin typeface="Manrope Bold"/>
              <a:cs typeface="Arial"/>
            </a:endParaRPr>
          </a:p>
        </p:txBody>
      </p:sp>
      <p:sp>
        <p:nvSpPr>
          <p:cNvPr id="48" name="Овал 47"/>
          <p:cNvSpPr/>
          <p:nvPr/>
        </p:nvSpPr>
        <p:spPr bwMode="auto">
          <a:xfrm>
            <a:off x="586858" y="4785298"/>
            <a:ext cx="496864" cy="504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203" name="Picture 131" descr="Picture background"/>
          <p:cNvPicPr>
            <a:picLocks noChangeAspect="1" noChangeArrowheads="1"/>
          </p:cNvPicPr>
          <p:nvPr/>
        </p:nvPicPr>
        <p:blipFill>
          <a:blip r:embed="rId13"/>
          <a:stretch/>
        </p:blipFill>
        <p:spPr bwMode="auto">
          <a:xfrm>
            <a:off x="651779" y="4824158"/>
            <a:ext cx="383283" cy="383283"/>
          </a:xfrm>
          <a:prstGeom prst="rect">
            <a:avLst/>
          </a:prstGeom>
          <a:noFill/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14"/>
          <a:stretch/>
        </p:blipFill>
        <p:spPr bwMode="auto">
          <a:xfrm>
            <a:off x="7958317" y="358961"/>
            <a:ext cx="1089989" cy="71101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r7-office/7.4.0.112</Application>
  <DocSecurity>0</DocSecurity>
  <PresentationFormat>Широкоэкранный</PresentationFormat>
  <Paragraphs>0</Paragraphs>
  <Slides>2</Slides>
  <Notes>2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 1</vt:lpstr>
      <vt:lpstr>Slide 1</vt:lpstr>
      <vt:lpstr>Slide 2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Иван Юрченко</dc:creator>
  <cp:keywords/>
  <dc:description/>
  <dc:identifier/>
  <dc:language/>
  <cp:lastModifiedBy>Кочетов Н.М. заместитель директора по вопросам информатизации ГБУЗ НО "МИАЦ"</cp:lastModifiedBy>
  <cp:revision>200</cp:revision>
  <dcterms:created xsi:type="dcterms:W3CDTF">2021-07-15T07:55:03Z</dcterms:created>
  <dcterms:modified xsi:type="dcterms:W3CDTF">2025-06-05T09:24:58Z</dcterms:modified>
  <cp:category/>
  <cp:contentStatus/>
  <cp:version/>
</cp:coreProperties>
</file>